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handoutMasterIdLst>
    <p:handoutMasterId r:id="rId33"/>
  </p:handoutMasterIdLst>
  <p:sldIdLst>
    <p:sldId id="293" r:id="rId3"/>
    <p:sldId id="294" r:id="rId4"/>
    <p:sldId id="295" r:id="rId5"/>
    <p:sldId id="296" r:id="rId6"/>
    <p:sldId id="278" r:id="rId7"/>
    <p:sldId id="297" r:id="rId8"/>
    <p:sldId id="298" r:id="rId9"/>
    <p:sldId id="281" r:id="rId10"/>
    <p:sldId id="299" r:id="rId11"/>
    <p:sldId id="300" r:id="rId12"/>
    <p:sldId id="283" r:id="rId13"/>
    <p:sldId id="301" r:id="rId14"/>
    <p:sldId id="272" r:id="rId15"/>
    <p:sldId id="269" r:id="rId16"/>
    <p:sldId id="268" r:id="rId17"/>
    <p:sldId id="257" r:id="rId18"/>
    <p:sldId id="258" r:id="rId19"/>
    <p:sldId id="259" r:id="rId20"/>
    <p:sldId id="260" r:id="rId21"/>
    <p:sldId id="261" r:id="rId22"/>
    <p:sldId id="273" r:id="rId23"/>
    <p:sldId id="262" r:id="rId24"/>
    <p:sldId id="263" r:id="rId25"/>
    <p:sldId id="264" r:id="rId26"/>
    <p:sldId id="265" r:id="rId27"/>
    <p:sldId id="266" r:id="rId28"/>
    <p:sldId id="267" r:id="rId29"/>
    <p:sldId id="270" r:id="rId30"/>
    <p:sldId id="271" r:id="rId31"/>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52" autoAdjust="0"/>
    <p:restoredTop sz="96086" autoAdjust="0"/>
  </p:normalViewPr>
  <p:slideViewPr>
    <p:cSldViewPr snapToGrid="0">
      <p:cViewPr varScale="1">
        <p:scale>
          <a:sx n="102" d="100"/>
          <a:sy n="102" d="100"/>
        </p:scale>
        <p:origin x="1212" y="114"/>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notesViewPr>
    <p:cSldViewPr snapToGrid="0">
      <p:cViewPr varScale="1">
        <p:scale>
          <a:sx n="74" d="100"/>
          <a:sy n="74" d="100"/>
        </p:scale>
        <p:origin x="320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D1CDCC-7A21-45FF-95AF-B25DDDF3A976}"/>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sz="1000"/>
          </a:p>
        </p:txBody>
      </p:sp>
      <p:sp>
        <p:nvSpPr>
          <p:cNvPr id="3" name="Date Placeholder 2">
            <a:extLst>
              <a:ext uri="{FF2B5EF4-FFF2-40B4-BE49-F238E27FC236}">
                <a16:creationId xmlns:a16="http://schemas.microsoft.com/office/drawing/2014/main" id="{5D017CF9-B51C-4920-91E6-312772947B1C}"/>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r>
              <a:rPr lang="en-US" sz="1000"/>
              <a:t>6/27/2021 pm</a:t>
            </a:r>
          </a:p>
        </p:txBody>
      </p:sp>
      <p:sp>
        <p:nvSpPr>
          <p:cNvPr id="4" name="Footer Placeholder 3">
            <a:extLst>
              <a:ext uri="{FF2B5EF4-FFF2-40B4-BE49-F238E27FC236}">
                <a16:creationId xmlns:a16="http://schemas.microsoft.com/office/drawing/2014/main" id="{78C6F23E-B0ED-4D90-B057-6B6CEBC9E5F4}"/>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r>
              <a:rPr lang="en-US" sz="1000"/>
              <a:t>Micky Galloway</a:t>
            </a:r>
          </a:p>
        </p:txBody>
      </p:sp>
      <p:sp>
        <p:nvSpPr>
          <p:cNvPr id="5" name="Slide Number Placeholder 4">
            <a:extLst>
              <a:ext uri="{FF2B5EF4-FFF2-40B4-BE49-F238E27FC236}">
                <a16:creationId xmlns:a16="http://schemas.microsoft.com/office/drawing/2014/main" id="{EF3B15AF-381C-4C8C-96D1-9891C58AD2E7}"/>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EDDFD483-6B31-48DB-BF10-1FD0FC466706}" type="slidenum">
              <a:rPr lang="en-US" sz="1000" smtClean="0"/>
              <a:t>‹#›</a:t>
            </a:fld>
            <a:endParaRPr lang="en-US" sz="1000"/>
          </a:p>
        </p:txBody>
      </p:sp>
    </p:spTree>
    <p:extLst>
      <p:ext uri="{BB962C8B-B14F-4D97-AF65-F5344CB8AC3E}">
        <p14:creationId xmlns:p14="http://schemas.microsoft.com/office/powerpoint/2010/main" val="21438258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vl1pPr>
          </a:lstStyle>
          <a:p>
            <a:endParaRPr lang="en-US"/>
          </a:p>
        </p:txBody>
      </p:sp>
      <p:sp>
        <p:nvSpPr>
          <p:cNvPr id="6147"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vl1pPr>
          </a:lstStyle>
          <a:p>
            <a:r>
              <a:rPr lang="en-US"/>
              <a:t>6/27/2021 pm</a:t>
            </a:r>
          </a:p>
        </p:txBody>
      </p:sp>
      <p:sp>
        <p:nvSpPr>
          <p:cNvPr id="614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vl1pPr>
          </a:lstStyle>
          <a:p>
            <a:r>
              <a:rPr lang="en-US"/>
              <a:t>Micky Galloway</a:t>
            </a:r>
          </a:p>
        </p:txBody>
      </p:sp>
      <p:sp>
        <p:nvSpPr>
          <p:cNvPr id="6151"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fld id="{F40A7147-90F5-451F-82C0-1C47210FF4D7}" type="slidenum">
              <a:rPr lang="en-US"/>
              <a:pPr/>
              <a:t>‹#›</a:t>
            </a:fld>
            <a:endParaRPr lang="en-US"/>
          </a:p>
        </p:txBody>
      </p:sp>
    </p:spTree>
  </p:cSld>
  <p:clrMap bg1="lt1" tx1="dk1" bg2="lt2" tx2="dk2" accent1="accent1" accent2="accent2" accent3="accent3" accent4="accent4" accent5="accent5" accent6="accent6" hlink="hlink" folHlink="folHlink"/>
  <p:hf hd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0B958F-49F1-418E-9B7E-84F718F9C97D}" type="slidenum">
              <a:rPr lang="en-US"/>
              <a:pPr/>
              <a:t>18</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r>
              <a:rPr lang="en-US"/>
              <a:t>Selection process</a:t>
            </a:r>
          </a:p>
        </p:txBody>
      </p:sp>
      <p:sp>
        <p:nvSpPr>
          <p:cNvPr id="2" name="Date Placeholder 1">
            <a:extLst>
              <a:ext uri="{FF2B5EF4-FFF2-40B4-BE49-F238E27FC236}">
                <a16:creationId xmlns:a16="http://schemas.microsoft.com/office/drawing/2014/main" id="{16545A79-3464-492C-B73F-E5BEE9F14FE9}"/>
              </a:ext>
            </a:extLst>
          </p:cNvPr>
          <p:cNvSpPr>
            <a:spLocks noGrp="1"/>
          </p:cNvSpPr>
          <p:nvPr>
            <p:ph type="dt" idx="1"/>
          </p:nvPr>
        </p:nvSpPr>
        <p:spPr/>
        <p:txBody>
          <a:bodyPr/>
          <a:lstStyle/>
          <a:p>
            <a:r>
              <a:rPr lang="en-US"/>
              <a:t>6/27/2021 pm</a:t>
            </a:r>
          </a:p>
        </p:txBody>
      </p:sp>
      <p:sp>
        <p:nvSpPr>
          <p:cNvPr id="3" name="Footer Placeholder 2">
            <a:extLst>
              <a:ext uri="{FF2B5EF4-FFF2-40B4-BE49-F238E27FC236}">
                <a16:creationId xmlns:a16="http://schemas.microsoft.com/office/drawing/2014/main" id="{679B3069-AA1D-4FFB-A4D4-AE9A9A09C7F2}"/>
              </a:ext>
            </a:extLst>
          </p:cNvPr>
          <p:cNvSpPr>
            <a:spLocks noGrp="1"/>
          </p:cNvSpPr>
          <p:nvPr>
            <p:ph type="ftr" sz="quarter" idx="4"/>
          </p:nvPr>
        </p:nvSpPr>
        <p:spPr/>
        <p:txBody>
          <a:bodyPr/>
          <a:lstStyle/>
          <a:p>
            <a:r>
              <a:rPr lang="en-US"/>
              <a:t>Micky Galloway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93D3F6-583E-49C7-9490-09CAEE9FA31B}" type="slidenum">
              <a:rPr lang="en-US"/>
              <a:pPr/>
              <a:t>‹#›</a:t>
            </a:fld>
            <a:endParaRPr lang="en-US"/>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CC7D466-DE7B-4194-9FD7-2442051C2B68}" type="slidenum">
              <a:rPr lang="en-US"/>
              <a:pPr/>
              <a:t>‹#›</a:t>
            </a:fld>
            <a:endParaRPr lang="en-US"/>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C35CFB7-B540-4E9B-B3BB-76B9EF3273A8}" type="slidenum">
              <a:rPr lang="en-US"/>
              <a:pPr/>
              <a:t>‹#›</a:t>
            </a:fld>
            <a:endParaRPr lang="en-US"/>
          </a:p>
        </p:txBody>
      </p:sp>
    </p:spTree>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3"/>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80BE03-C3E0-4236-AA56-4BEA404D3423}" type="datetimeFigureOut">
              <a:rPr lang="en-US" smtClean="0"/>
              <a:t>6/27/2021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1277288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80BE03-C3E0-4236-AA56-4BEA404D3423}" type="datetimeFigureOut">
              <a:rPr lang="en-US" smtClean="0"/>
              <a:t>6/27/2021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3868488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2" y="1761070"/>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2"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80BE03-C3E0-4236-AA56-4BEA404D3423}" type="datetimeFigureOut">
              <a:rPr lang="en-US" smtClean="0"/>
              <a:t>6/27/2021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3907987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8"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70" y="1732452"/>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80BE03-C3E0-4236-AA56-4BEA404D3423}" type="datetimeFigureOut">
              <a:rPr lang="en-US" smtClean="0"/>
              <a:t>6/27/2021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3264293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6" y="1770325"/>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6" y="1770325"/>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40"/>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6" y="1835257"/>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6" y="2380140"/>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80BE03-C3E0-4236-AA56-4BEA404D3423}" type="datetimeFigureOut">
              <a:rPr lang="en-US" smtClean="0"/>
              <a:t>6/27/2021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1997187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80BE03-C3E0-4236-AA56-4BEA404D3423}" type="datetimeFigureOut">
              <a:rPr lang="en-US" smtClean="0"/>
              <a:t>6/27/2021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3769235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80BE03-C3E0-4236-AA56-4BEA404D3423}" type="datetimeFigureOut">
              <a:rPr lang="en-US" smtClean="0"/>
              <a:t>6/27/2021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2055395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8"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6"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8"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80BE03-C3E0-4236-AA56-4BEA404D3423}" type="datetimeFigureOut">
              <a:rPr lang="en-US" smtClean="0"/>
              <a:t>6/27/2021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2266397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4510160-2EC6-42E5-83CF-E9D8166390D2}" type="slidenum">
              <a:rPr lang="en-US"/>
              <a:pPr/>
              <a:t>‹#›</a:t>
            </a:fld>
            <a:endParaRPr lang="en-US"/>
          </a:p>
        </p:txBody>
      </p:sp>
    </p:spTree>
  </p:cSld>
  <p:clrMapOvr>
    <a:masterClrMapping/>
  </p:clrMapOvr>
  <p:transition spd="slow">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8"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9"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80BE03-C3E0-4236-AA56-4BEA404D3423}" type="datetimeFigureOut">
              <a:rPr lang="en-US" smtClean="0"/>
              <a:t>6/27/2021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30474732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6" y="540085"/>
            <a:ext cx="7656010" cy="3834374"/>
          </a:xfrm>
          <a:prstGeom prst="rect">
            <a:avLst/>
          </a:prstGeom>
        </p:spPr>
      </p:pic>
      <p:sp>
        <p:nvSpPr>
          <p:cNvPr id="2" name="Title 1"/>
          <p:cNvSpPr>
            <a:spLocks noGrp="1"/>
          </p:cNvSpPr>
          <p:nvPr>
            <p:ph type="title"/>
          </p:nvPr>
        </p:nvSpPr>
        <p:spPr>
          <a:xfrm>
            <a:off x="685355"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2"/>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7"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80BE03-C3E0-4236-AA56-4BEA404D3423}" type="datetimeFigureOut">
              <a:rPr lang="en-US" smtClean="0"/>
              <a:t>6/27/2021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2440125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80BE03-C3E0-4236-AA56-4BEA404D3423}" type="datetimeFigureOut">
              <a:rPr lang="en-US" smtClean="0"/>
              <a:t>6/27/2021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26662259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5"/>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7"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80BE03-C3E0-4236-AA56-4BEA404D3423}" type="datetimeFigureOut">
              <a:rPr lang="en-US" smtClean="0"/>
              <a:t>6/27/2021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26C06F-222D-41C7-8875-DABDA8360C42}" type="slidenum">
              <a:rPr lang="en-US" smtClean="0"/>
              <a:t>‹#›</a:t>
            </a:fld>
            <a:endParaRPr 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225297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7" y="2126945"/>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0"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80BE03-C3E0-4236-AA56-4BEA404D3423}" type="datetimeFigureOut">
              <a:rPr lang="en-US" smtClean="0"/>
              <a:t>6/27/2021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6642822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7"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580BE03-C3E0-4236-AA56-4BEA404D3423}" type="datetimeFigureOut">
              <a:rPr lang="en-US" smtClean="0"/>
              <a:t>6/27/2021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40101066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40"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4"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7"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71"/>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6" y="4480370"/>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8"/>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580BE03-C3E0-4236-AA56-4BEA404D3423}" type="datetimeFigureOut">
              <a:rPr lang="en-US" smtClean="0"/>
              <a:t>6/27/2021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21774229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80BE03-C3E0-4236-AA56-4BEA404D3423}" type="datetimeFigureOut">
              <a:rPr lang="en-US" smtClean="0"/>
              <a:t>6/27/2021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2211467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3" y="609602"/>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2"/>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80BE03-C3E0-4236-AA56-4BEA404D3423}" type="datetimeFigureOut">
              <a:rPr lang="en-US" smtClean="0"/>
              <a:t>6/27/2021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243035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500348E-C7B5-46FD-8014-7DEF8B96A00A}" type="slidenum">
              <a:rPr lang="en-US"/>
              <a:pPr/>
              <a:t>‹#›</a:t>
            </a:fld>
            <a:endParaRPr lang="en-US"/>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F0CFF9C-31AD-47A9-93E8-19A67C84F139}" type="slidenum">
              <a:rPr lang="en-US"/>
              <a:pPr/>
              <a:t>‹#›</a:t>
            </a:fld>
            <a:endParaRPr lang="en-US"/>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2143EC0-3E43-4EBD-849C-96CF8D978F61}" type="slidenum">
              <a:rPr lang="en-US"/>
              <a:pPr/>
              <a:t>‹#›</a:t>
            </a:fld>
            <a:endParaRPr lang="en-US"/>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5934082-D008-4B6A-9D62-1041AF6886E1}" type="slidenum">
              <a:rPr lang="en-US"/>
              <a:pPr/>
              <a:t>‹#›</a:t>
            </a:fld>
            <a:endParaRPr lang="en-US"/>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B07B029-DD92-4DB9-A213-BB4D71D48D88}" type="slidenum">
              <a:rPr lang="en-US"/>
              <a:pPr/>
              <a:t>‹#›</a:t>
            </a:fld>
            <a:endParaRPr lang="en-US"/>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B38039C-AC7D-4C9A-93E5-5CF66F9FB663}" type="slidenum">
              <a:rPr lang="en-US"/>
              <a:pPr/>
              <a:t>‹#›</a:t>
            </a:fld>
            <a:endParaRPr lang="en-US"/>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AA334B8-2E58-458B-B4E3-13C95CD1ED1A}" type="slidenum">
              <a:rPr lang="en-US"/>
              <a:pPr/>
              <a:t>‹#›</a:t>
            </a:fld>
            <a:endParaRPr lang="en-US"/>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6AD879A-04A2-477A-814A-418291038C6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thruBlk="1"/>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7" y="1732452"/>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8"/>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580BE03-C3E0-4236-AA56-4BEA404D3423}" type="datetimeFigureOut">
              <a:rPr lang="en-US" smtClean="0"/>
              <a:t>6/27/2021</a:t>
            </a:fld>
            <a:endParaRPr lang="en-US"/>
          </a:p>
        </p:txBody>
      </p:sp>
      <p:sp>
        <p:nvSpPr>
          <p:cNvPr id="5" name="Footer Placeholder 4"/>
          <p:cNvSpPr>
            <a:spLocks noGrp="1"/>
          </p:cNvSpPr>
          <p:nvPr>
            <p:ph type="ftr" sz="quarter" idx="3"/>
          </p:nvPr>
        </p:nvSpPr>
        <p:spPr>
          <a:xfrm>
            <a:off x="685348" y="5883278"/>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7885510" y="5883278"/>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EC26C06F-222D-41C7-8875-DABDA8360C42}" type="slidenum">
              <a:rPr lang="en-US" smtClean="0"/>
              <a:t>‹#›</a:t>
            </a:fld>
            <a:endParaRPr lang="en-US"/>
          </a:p>
        </p:txBody>
      </p:sp>
    </p:spTree>
    <p:extLst>
      <p:ext uri="{BB962C8B-B14F-4D97-AF65-F5344CB8AC3E}">
        <p14:creationId xmlns:p14="http://schemas.microsoft.com/office/powerpoint/2010/main" val="75119262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59A4309-B295-4490-9A9A-65C0202326D2}"/>
              </a:ext>
            </a:extLst>
          </p:cNvPr>
          <p:cNvSpPr>
            <a:spLocks noGrp="1" noChangeArrowheads="1"/>
          </p:cNvSpPr>
          <p:nvPr>
            <p:ph type="ctrTitle"/>
          </p:nvPr>
        </p:nvSpPr>
        <p:spPr>
          <a:xfrm>
            <a:off x="381000" y="1214303"/>
            <a:ext cx="8382000" cy="1754326"/>
          </a:xfrm>
          <a:effectLst>
            <a:outerShdw dist="35921" dir="2700000" algn="ctr" rotWithShape="0">
              <a:srgbClr val="33CCFF"/>
            </a:outerShdw>
          </a:effectLst>
        </p:spPr>
        <p:txBody>
          <a:bodyPr>
            <a:spAutoFit/>
          </a:bodyPr>
          <a:lstStyle/>
          <a:p>
            <a:pPr algn="ctr" eaLnBrk="1" hangingPunct="1">
              <a:defRPr/>
            </a:pPr>
            <a:r>
              <a:rPr lang="en-US" b="1" dirty="0">
                <a:solidFill>
                  <a:schemeClr val="tx1"/>
                </a:solidFill>
                <a:effectLst>
                  <a:outerShdw blurRad="38100" dist="38100" dir="2700000" algn="tl">
                    <a:srgbClr val="000000">
                      <a:alpha val="43137"/>
                    </a:srgbClr>
                  </a:outerShdw>
                </a:effectLst>
                <a:latin typeface="Arial" pitchFamily="34" charset="0"/>
                <a:cs typeface="Arial" pitchFamily="34" charset="0"/>
              </a:rPr>
              <a:t>Welcome Back – Part 3</a:t>
            </a:r>
            <a:br>
              <a:rPr lang="en-US" b="1" dirty="0">
                <a:solidFill>
                  <a:schemeClr val="tx1"/>
                </a:solidFill>
                <a:effectLst>
                  <a:outerShdw blurRad="38100" dist="38100" dir="2700000" algn="tl">
                    <a:srgbClr val="000000">
                      <a:alpha val="43137"/>
                    </a:srgbClr>
                  </a:outerShdw>
                </a:effectLst>
                <a:latin typeface="Arial" pitchFamily="34" charset="0"/>
                <a:cs typeface="Arial" pitchFamily="34" charset="0"/>
              </a:rPr>
            </a:br>
            <a:r>
              <a:rPr lang="en-US" b="1" dirty="0">
                <a:solidFill>
                  <a:schemeClr val="tx1"/>
                </a:solidFill>
                <a:effectLst>
                  <a:outerShdw blurRad="38100" dist="38100" dir="2700000" algn="tl">
                    <a:srgbClr val="000000">
                      <a:alpha val="43137"/>
                    </a:srgbClr>
                  </a:outerShdw>
                </a:effectLst>
                <a:latin typeface="Arial" pitchFamily="34" charset="0"/>
                <a:cs typeface="Arial" pitchFamily="34" charset="0"/>
              </a:rPr>
              <a:t>Jerusalem Is Rebuilt</a:t>
            </a:r>
          </a:p>
        </p:txBody>
      </p:sp>
      <p:sp>
        <p:nvSpPr>
          <p:cNvPr id="16387" name="Rectangle 3">
            <a:extLst>
              <a:ext uri="{FF2B5EF4-FFF2-40B4-BE49-F238E27FC236}">
                <a16:creationId xmlns:a16="http://schemas.microsoft.com/office/drawing/2014/main" id="{2FA39706-078D-440B-8848-FC65BB06F5B2}"/>
              </a:ext>
            </a:extLst>
          </p:cNvPr>
          <p:cNvSpPr>
            <a:spLocks noGrp="1" noChangeArrowheads="1"/>
          </p:cNvSpPr>
          <p:nvPr>
            <p:ph type="subTitle" idx="1"/>
          </p:nvPr>
        </p:nvSpPr>
        <p:spPr>
          <a:xfrm>
            <a:off x="381000" y="3124202"/>
            <a:ext cx="8382000" cy="412421"/>
          </a:xfrm>
        </p:spPr>
        <p:txBody>
          <a:bodyPr>
            <a:spAutoFit/>
          </a:bodyPr>
          <a:lstStyle/>
          <a:p>
            <a:pPr eaLnBrk="1" hangingPunct="1">
              <a:lnSpc>
                <a:spcPct val="80000"/>
              </a:lnSpc>
            </a:pPr>
            <a:r>
              <a:rPr lang="en-US" altLang="en-US" sz="2600" dirty="0">
                <a:solidFill>
                  <a:srgbClr val="FFC000"/>
                </a:solidFill>
                <a:latin typeface="Arial" panose="020B0604020202020204" pitchFamily="34" charset="0"/>
                <a:cs typeface="Arial" panose="020B0604020202020204" pitchFamily="34" charset="0"/>
              </a:rPr>
              <a:t>Ezra, Nehemiah, Esther, Haggai, Zechariah, Malachi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9" name="Rectangle 2">
            <a:extLst>
              <a:ext uri="{FF2B5EF4-FFF2-40B4-BE49-F238E27FC236}">
                <a16:creationId xmlns:a16="http://schemas.microsoft.com/office/drawing/2014/main" id="{5B391CC8-725B-44C6-88FD-A7DBDA789860}"/>
              </a:ext>
            </a:extLst>
          </p:cNvPr>
          <p:cNvSpPr>
            <a:spLocks noGrp="1" noChangeArrowheads="1"/>
          </p:cNvSpPr>
          <p:nvPr>
            <p:ph type="title"/>
          </p:nvPr>
        </p:nvSpPr>
        <p:spPr>
          <a:xfrm>
            <a:off x="304800" y="224135"/>
            <a:ext cx="8534400" cy="923330"/>
          </a:xfrm>
        </p:spPr>
        <p:txBody>
          <a:bodyPr>
            <a:spAutoFit/>
          </a:bodyPr>
          <a:lstStyle/>
          <a:p>
            <a:pPr algn="ctr" eaLnBrk="1" hangingPunct="1"/>
            <a:r>
              <a:rPr lang="en-US" altLang="en-US" sz="5400" b="1" dirty="0">
                <a:solidFill>
                  <a:schemeClr val="tx1"/>
                </a:solidFill>
                <a:latin typeface="Arial" panose="020B0604020202020204" pitchFamily="34" charset="0"/>
                <a:cs typeface="Arial" panose="020B0604020202020204" pitchFamily="34" charset="0"/>
              </a:rPr>
              <a:t>Return Number ONE</a:t>
            </a:r>
          </a:p>
        </p:txBody>
      </p:sp>
      <p:sp>
        <p:nvSpPr>
          <p:cNvPr id="21507" name="Rectangle 3">
            <a:extLst>
              <a:ext uri="{FF2B5EF4-FFF2-40B4-BE49-F238E27FC236}">
                <a16:creationId xmlns:a16="http://schemas.microsoft.com/office/drawing/2014/main" id="{AA95BA36-BF8A-49E2-804B-E96E8E7389A6}"/>
              </a:ext>
            </a:extLst>
          </p:cNvPr>
          <p:cNvSpPr>
            <a:spLocks noGrp="1" noChangeArrowheads="1"/>
          </p:cNvSpPr>
          <p:nvPr>
            <p:ph idx="1"/>
          </p:nvPr>
        </p:nvSpPr>
        <p:spPr>
          <a:xfrm>
            <a:off x="4305300" y="1295400"/>
            <a:ext cx="4457700" cy="4231928"/>
          </a:xfrm>
        </p:spPr>
        <p:txBody>
          <a:bodyPr>
            <a:spAutoFit/>
          </a:bodyPr>
          <a:lstStyle/>
          <a:p>
            <a:r>
              <a:rPr lang="en-US" altLang="en-US" sz="2800" dirty="0">
                <a:solidFill>
                  <a:schemeClr val="tx1"/>
                </a:solidFill>
                <a:latin typeface="Arial" panose="020B0604020202020204" pitchFamily="34" charset="0"/>
                <a:cs typeface="Arial" panose="020B0604020202020204" pitchFamily="34" charset="0"/>
              </a:rPr>
              <a:t>When king </a:t>
            </a:r>
            <a:r>
              <a:rPr lang="en-US" altLang="en-US" sz="2800" b="1" dirty="0">
                <a:solidFill>
                  <a:srgbClr val="FFC000"/>
                </a:solidFill>
                <a:latin typeface="Arial" panose="020B0604020202020204" pitchFamily="34" charset="0"/>
                <a:cs typeface="Arial" panose="020B0604020202020204" pitchFamily="34" charset="0"/>
              </a:rPr>
              <a:t>Darius the Great</a:t>
            </a:r>
            <a:r>
              <a:rPr lang="en-US" altLang="en-US" sz="2800" b="1" dirty="0">
                <a:solidFill>
                  <a:schemeClr val="tx1"/>
                </a:solidFill>
                <a:latin typeface="Arial" panose="020B0604020202020204" pitchFamily="34" charset="0"/>
                <a:cs typeface="Arial" panose="020B0604020202020204" pitchFamily="34" charset="0"/>
              </a:rPr>
              <a:t> </a:t>
            </a:r>
            <a:r>
              <a:rPr lang="en-US" altLang="en-US" sz="2800" dirty="0">
                <a:solidFill>
                  <a:schemeClr val="tx1"/>
                </a:solidFill>
                <a:latin typeface="Arial" panose="020B0604020202020204" pitchFamily="34" charset="0"/>
                <a:cs typeface="Arial" panose="020B0604020202020204" pitchFamily="34" charset="0"/>
              </a:rPr>
              <a:t>(Cyrus’ grandson) came to power, </a:t>
            </a:r>
            <a:r>
              <a:rPr lang="en-US" altLang="en-US" sz="2800" b="1" dirty="0">
                <a:solidFill>
                  <a:srgbClr val="FFC000"/>
                </a:solidFill>
                <a:latin typeface="Arial" panose="020B0604020202020204" pitchFamily="34" charset="0"/>
                <a:cs typeface="Arial" panose="020B0604020202020204" pitchFamily="34" charset="0"/>
              </a:rPr>
              <a:t>Haggai</a:t>
            </a:r>
            <a:r>
              <a:rPr lang="en-US" altLang="en-US" sz="2800" dirty="0">
                <a:solidFill>
                  <a:schemeClr val="tx1"/>
                </a:solidFill>
                <a:latin typeface="Arial" panose="020B0604020202020204" pitchFamily="34" charset="0"/>
                <a:cs typeface="Arial" panose="020B0604020202020204" pitchFamily="34" charset="0"/>
              </a:rPr>
              <a:t> and </a:t>
            </a:r>
            <a:r>
              <a:rPr lang="en-US" altLang="en-US" sz="2800" b="1" dirty="0">
                <a:solidFill>
                  <a:srgbClr val="FFC000"/>
                </a:solidFill>
                <a:latin typeface="Arial" panose="020B0604020202020204" pitchFamily="34" charset="0"/>
                <a:cs typeface="Arial" panose="020B0604020202020204" pitchFamily="34" charset="0"/>
              </a:rPr>
              <a:t>Zechariah</a:t>
            </a:r>
            <a:r>
              <a:rPr lang="en-US" altLang="en-US" sz="2800" dirty="0">
                <a:solidFill>
                  <a:schemeClr val="tx1"/>
                </a:solidFill>
                <a:latin typeface="Arial" panose="020B0604020202020204" pitchFamily="34" charset="0"/>
                <a:cs typeface="Arial" panose="020B0604020202020204" pitchFamily="34" charset="0"/>
              </a:rPr>
              <a:t> urged the people to resume work</a:t>
            </a:r>
          </a:p>
          <a:p>
            <a:pPr lvl="1" eaLnBrk="1" hangingPunct="1"/>
            <a:r>
              <a:rPr lang="en-US" altLang="en-US" sz="3000" dirty="0">
                <a:solidFill>
                  <a:schemeClr val="tx1"/>
                </a:solidFill>
                <a:latin typeface="Arial" panose="020B0604020202020204" pitchFamily="34" charset="0"/>
                <a:cs typeface="Arial" panose="020B0604020202020204" pitchFamily="34" charset="0"/>
              </a:rPr>
              <a:t>The people really needed this encouragement</a:t>
            </a:r>
          </a:p>
        </p:txBody>
      </p:sp>
      <p:cxnSp>
        <p:nvCxnSpPr>
          <p:cNvPr id="38920" name="Straight Connector 10">
            <a:extLst>
              <a:ext uri="{FF2B5EF4-FFF2-40B4-BE49-F238E27FC236}">
                <a16:creationId xmlns:a16="http://schemas.microsoft.com/office/drawing/2014/main" id="{646DD5DF-7158-40AA-8E43-390E69DCC33F}"/>
              </a:ext>
            </a:extLst>
          </p:cNvPr>
          <p:cNvCxnSpPr>
            <a:cxnSpLocks noChangeShapeType="1"/>
          </p:cNvCxnSpPr>
          <p:nvPr/>
        </p:nvCxnSpPr>
        <p:spPr bwMode="auto">
          <a:xfrm>
            <a:off x="457200" y="11430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pic>
        <p:nvPicPr>
          <p:cNvPr id="5" name="Picture 18">
            <a:extLst>
              <a:ext uri="{FF2B5EF4-FFF2-40B4-BE49-F238E27FC236}">
                <a16:creationId xmlns:a16="http://schemas.microsoft.com/office/drawing/2014/main" id="{B88CC655-F3AC-45A0-B0AB-0E556900AD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4" y="1371600"/>
            <a:ext cx="3657596"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15">
            <a:extLst>
              <a:ext uri="{FF2B5EF4-FFF2-40B4-BE49-F238E27FC236}">
                <a16:creationId xmlns:a16="http://schemas.microsoft.com/office/drawing/2014/main" id="{C751C211-0735-4216-AEA0-24112278442E}"/>
              </a:ext>
            </a:extLst>
          </p:cNvPr>
          <p:cNvSpPr>
            <a:spLocks/>
          </p:cNvSpPr>
          <p:nvPr/>
        </p:nvSpPr>
        <p:spPr bwMode="auto">
          <a:xfrm>
            <a:off x="1362079" y="4627037"/>
            <a:ext cx="1033463" cy="901700"/>
          </a:xfrm>
          <a:custGeom>
            <a:avLst/>
            <a:gdLst>
              <a:gd name="T0" fmla="*/ 1527962314 w 699"/>
              <a:gd name="T1" fmla="*/ 5040312 h 568"/>
              <a:gd name="T2" fmla="*/ 1108264118 w 699"/>
              <a:gd name="T3" fmla="*/ 57962800 h 568"/>
              <a:gd name="T4" fmla="*/ 990224647 w 699"/>
              <a:gd name="T5" fmla="*/ 75604680 h 568"/>
              <a:gd name="T6" fmla="*/ 898415020 w 699"/>
              <a:gd name="T7" fmla="*/ 93244972 h 568"/>
              <a:gd name="T8" fmla="*/ 465602456 w 699"/>
              <a:gd name="T9" fmla="*/ 161289980 h 568"/>
              <a:gd name="T10" fmla="*/ 284169791 w 699"/>
              <a:gd name="T11" fmla="*/ 246975306 h 568"/>
              <a:gd name="T12" fmla="*/ 150829409 w 699"/>
              <a:gd name="T13" fmla="*/ 367942754 h 568"/>
              <a:gd name="T14" fmla="*/ 0 w 699"/>
              <a:gd name="T15" fmla="*/ 609877749 h 568"/>
              <a:gd name="T16" fmla="*/ 15300871 w 699"/>
              <a:gd name="T17" fmla="*/ 748485489 h 568"/>
              <a:gd name="T18" fmla="*/ 194546847 w 699"/>
              <a:gd name="T19" fmla="*/ 819049834 h 568"/>
              <a:gd name="T20" fmla="*/ 284169791 w 699"/>
              <a:gd name="T21" fmla="*/ 1043344636 h 568"/>
              <a:gd name="T22" fmla="*/ 1200073745 w 699"/>
              <a:gd name="T23" fmla="*/ 1181952376 h 5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99"/>
              <a:gd name="T37" fmla="*/ 0 h 568"/>
              <a:gd name="T38" fmla="*/ 699 w 699"/>
              <a:gd name="T39" fmla="*/ 568 h 5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99" h="568">
                <a:moveTo>
                  <a:pt x="699" y="2"/>
                </a:moveTo>
                <a:cubicBezTo>
                  <a:pt x="612" y="6"/>
                  <a:pt x="575" y="0"/>
                  <a:pt x="507" y="23"/>
                </a:cubicBezTo>
                <a:cubicBezTo>
                  <a:pt x="469" y="50"/>
                  <a:pt x="507" y="30"/>
                  <a:pt x="453" y="30"/>
                </a:cubicBezTo>
                <a:cubicBezTo>
                  <a:pt x="439" y="30"/>
                  <a:pt x="425" y="35"/>
                  <a:pt x="411" y="37"/>
                </a:cubicBezTo>
                <a:cubicBezTo>
                  <a:pt x="363" y="69"/>
                  <a:pt x="267" y="60"/>
                  <a:pt x="213" y="64"/>
                </a:cubicBezTo>
                <a:cubicBezTo>
                  <a:pt x="184" y="74"/>
                  <a:pt x="160" y="89"/>
                  <a:pt x="130" y="98"/>
                </a:cubicBezTo>
                <a:cubicBezTo>
                  <a:pt x="108" y="113"/>
                  <a:pt x="91" y="132"/>
                  <a:pt x="69" y="146"/>
                </a:cubicBezTo>
                <a:cubicBezTo>
                  <a:pt x="45" y="182"/>
                  <a:pt x="16" y="196"/>
                  <a:pt x="0" y="242"/>
                </a:cubicBezTo>
                <a:cubicBezTo>
                  <a:pt x="2" y="260"/>
                  <a:pt x="0" y="280"/>
                  <a:pt x="7" y="297"/>
                </a:cubicBezTo>
                <a:cubicBezTo>
                  <a:pt x="15" y="318"/>
                  <a:pt x="76" y="323"/>
                  <a:pt x="89" y="325"/>
                </a:cubicBezTo>
                <a:cubicBezTo>
                  <a:pt x="95" y="376"/>
                  <a:pt x="91" y="387"/>
                  <a:pt x="130" y="414"/>
                </a:cubicBezTo>
                <a:cubicBezTo>
                  <a:pt x="184" y="568"/>
                  <a:pt x="450" y="469"/>
                  <a:pt x="549" y="469"/>
                </a:cubicBezTo>
              </a:path>
            </a:pathLst>
          </a:custGeom>
          <a:noFill/>
          <a:ln w="381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7" name="Oval 17">
            <a:extLst>
              <a:ext uri="{FF2B5EF4-FFF2-40B4-BE49-F238E27FC236}">
                <a16:creationId xmlns:a16="http://schemas.microsoft.com/office/drawing/2014/main" id="{591A81E4-82A8-461B-8205-3B2DC17EF8C3}"/>
              </a:ext>
            </a:extLst>
          </p:cNvPr>
          <p:cNvSpPr>
            <a:spLocks noChangeArrowheads="1"/>
          </p:cNvSpPr>
          <p:nvPr/>
        </p:nvSpPr>
        <p:spPr bwMode="auto">
          <a:xfrm rot="17590892">
            <a:off x="-293870" y="2845330"/>
            <a:ext cx="4648200" cy="1431925"/>
          </a:xfrm>
          <a:prstGeom prst="ellipse">
            <a:avLst/>
          </a:prstGeom>
          <a:solidFill>
            <a:schemeClr val="tx2">
              <a:alpha val="30196"/>
            </a:schemeClr>
          </a:solidFill>
          <a:ln w="9525">
            <a:solidFill>
              <a:schemeClr val="tx1"/>
            </a:solidFill>
            <a:round/>
            <a:headEnd/>
            <a:tailEnd/>
          </a:ln>
        </p:spPr>
        <p:txBody>
          <a:bodyPr wrap="none" anchor="ct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3" name="Rectangle 2">
            <a:extLst>
              <a:ext uri="{FF2B5EF4-FFF2-40B4-BE49-F238E27FC236}">
                <a16:creationId xmlns:a16="http://schemas.microsoft.com/office/drawing/2014/main" id="{F56A3929-64E9-4F27-9574-1E2196F97A51}"/>
              </a:ext>
            </a:extLst>
          </p:cNvPr>
          <p:cNvSpPr>
            <a:spLocks noGrp="1" noChangeArrowheads="1"/>
          </p:cNvSpPr>
          <p:nvPr>
            <p:ph type="title"/>
          </p:nvPr>
        </p:nvSpPr>
        <p:spPr>
          <a:xfrm>
            <a:off x="304800" y="224135"/>
            <a:ext cx="8534400" cy="923330"/>
          </a:xfrm>
        </p:spPr>
        <p:txBody>
          <a:bodyPr>
            <a:spAutoFit/>
          </a:bodyPr>
          <a:lstStyle/>
          <a:p>
            <a:pPr algn="ctr" eaLnBrk="1" hangingPunct="1"/>
            <a:r>
              <a:rPr lang="en-US" altLang="en-US" sz="5400" b="1" dirty="0">
                <a:solidFill>
                  <a:schemeClr val="tx1"/>
                </a:solidFill>
                <a:latin typeface="Arial" panose="020B0604020202020204" pitchFamily="34" charset="0"/>
                <a:cs typeface="Arial" panose="020B0604020202020204" pitchFamily="34" charset="0"/>
              </a:rPr>
              <a:t>Return Number ONE</a:t>
            </a:r>
          </a:p>
        </p:txBody>
      </p:sp>
      <p:sp>
        <p:nvSpPr>
          <p:cNvPr id="21507" name="Rectangle 3">
            <a:extLst>
              <a:ext uri="{FF2B5EF4-FFF2-40B4-BE49-F238E27FC236}">
                <a16:creationId xmlns:a16="http://schemas.microsoft.com/office/drawing/2014/main" id="{BD6A345C-4B4A-4240-917D-352C9B883A9A}"/>
              </a:ext>
            </a:extLst>
          </p:cNvPr>
          <p:cNvSpPr>
            <a:spLocks noGrp="1" noChangeArrowheads="1"/>
          </p:cNvSpPr>
          <p:nvPr>
            <p:ph idx="1"/>
          </p:nvPr>
        </p:nvSpPr>
        <p:spPr>
          <a:xfrm>
            <a:off x="381000" y="1295400"/>
            <a:ext cx="8382000" cy="5181600"/>
          </a:xfrm>
        </p:spPr>
        <p:txBody>
          <a:bodyPr>
            <a:spAutoFit/>
          </a:bodyPr>
          <a:lstStyle/>
          <a:p>
            <a:pPr lvl="1" eaLnBrk="1" hangingPunct="1">
              <a:buClr>
                <a:schemeClr val="tx1"/>
              </a:buClr>
              <a:buSzPct val="100000"/>
            </a:pPr>
            <a:r>
              <a:rPr lang="en-US" altLang="en-US" sz="3000" dirty="0">
                <a:solidFill>
                  <a:schemeClr val="tx1"/>
                </a:solidFill>
                <a:latin typeface="Arial" panose="020B0604020202020204" pitchFamily="34" charset="0"/>
                <a:cs typeface="Arial" panose="020B0604020202020204" pitchFamily="34" charset="0"/>
              </a:rPr>
              <a:t>A new letter is sent to the king telling the story of Jerusalem correctly (Ezra 5)</a:t>
            </a:r>
          </a:p>
          <a:p>
            <a:pPr lvl="2" eaLnBrk="1" hangingPunct="1">
              <a:buClr>
                <a:schemeClr val="tx1"/>
              </a:buClr>
              <a:buSzPct val="100000"/>
            </a:pPr>
            <a:r>
              <a:rPr lang="en-US" altLang="en-US" sz="2800" dirty="0">
                <a:solidFill>
                  <a:schemeClr val="tx1"/>
                </a:solidFill>
                <a:latin typeface="Arial" panose="020B0604020202020204" pitchFamily="34" charset="0"/>
                <a:cs typeface="Arial" panose="020B0604020202020204" pitchFamily="34" charset="0"/>
              </a:rPr>
              <a:t>Darius checked the records and found the original decree from Cyrus in the palace of Achmetha in Media</a:t>
            </a:r>
          </a:p>
          <a:p>
            <a:pPr lvl="2" eaLnBrk="1" hangingPunct="1">
              <a:buClr>
                <a:schemeClr val="tx1"/>
              </a:buClr>
              <a:buSzPct val="100000"/>
            </a:pPr>
            <a:r>
              <a:rPr lang="en-US" altLang="en-US" sz="2800" dirty="0">
                <a:solidFill>
                  <a:schemeClr val="tx1"/>
                </a:solidFill>
                <a:latin typeface="Arial" panose="020B0604020202020204" pitchFamily="34" charset="0"/>
                <a:cs typeface="Arial" panose="020B0604020202020204" pitchFamily="34" charset="0"/>
              </a:rPr>
              <a:t>He gave orders for the work to be finished and he forbade ANY opposition. (Ezra 6:1-2)</a:t>
            </a:r>
          </a:p>
          <a:p>
            <a:pPr lvl="1" eaLnBrk="1" hangingPunct="1">
              <a:buClr>
                <a:schemeClr val="tx1"/>
              </a:buClr>
              <a:buSzPct val="100000"/>
            </a:pPr>
            <a:r>
              <a:rPr lang="en-US" altLang="en-US" sz="3000" dirty="0">
                <a:solidFill>
                  <a:schemeClr val="tx1"/>
                </a:solidFill>
                <a:latin typeface="Arial" panose="020B0604020202020204" pitchFamily="34" charset="0"/>
                <a:cs typeface="Arial" panose="020B0604020202020204" pitchFamily="34" charset="0"/>
              </a:rPr>
              <a:t>The temple was finished 20 years after it was begun</a:t>
            </a:r>
          </a:p>
          <a:p>
            <a:pPr lvl="2" eaLnBrk="1" hangingPunct="1">
              <a:buClr>
                <a:schemeClr val="tx1"/>
              </a:buClr>
              <a:buSzPct val="100000"/>
            </a:pPr>
            <a:r>
              <a:rPr lang="en-US" altLang="en-US" sz="2800" dirty="0">
                <a:solidFill>
                  <a:schemeClr val="tx1"/>
                </a:solidFill>
                <a:latin typeface="Arial" panose="020B0604020202020204" pitchFamily="34" charset="0"/>
                <a:cs typeface="Arial" panose="020B0604020202020204" pitchFamily="34" charset="0"/>
              </a:rPr>
              <a:t>A total of 4 years labor time (515 BC)</a:t>
            </a:r>
          </a:p>
        </p:txBody>
      </p:sp>
      <p:cxnSp>
        <p:nvCxnSpPr>
          <p:cNvPr id="39944" name="Straight Connector 10">
            <a:extLst>
              <a:ext uri="{FF2B5EF4-FFF2-40B4-BE49-F238E27FC236}">
                <a16:creationId xmlns:a16="http://schemas.microsoft.com/office/drawing/2014/main" id="{20FF3649-5B20-4F4A-AF28-24D3F2140BD6}"/>
              </a:ext>
            </a:extLst>
          </p:cNvPr>
          <p:cNvCxnSpPr>
            <a:cxnSpLocks noChangeShapeType="1"/>
          </p:cNvCxnSpPr>
          <p:nvPr/>
        </p:nvCxnSpPr>
        <p:spPr bwMode="auto">
          <a:xfrm>
            <a:off x="457200" y="11430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7" name="Rectangle 2">
            <a:extLst>
              <a:ext uri="{FF2B5EF4-FFF2-40B4-BE49-F238E27FC236}">
                <a16:creationId xmlns:a16="http://schemas.microsoft.com/office/drawing/2014/main" id="{AC0617C5-F5E9-4E20-AF81-3ECE594BC50B}"/>
              </a:ext>
            </a:extLst>
          </p:cNvPr>
          <p:cNvSpPr>
            <a:spLocks noGrp="1" noChangeArrowheads="1"/>
          </p:cNvSpPr>
          <p:nvPr>
            <p:ph type="title"/>
          </p:nvPr>
        </p:nvSpPr>
        <p:spPr>
          <a:xfrm>
            <a:off x="304800" y="224135"/>
            <a:ext cx="8534400" cy="923330"/>
          </a:xfrm>
        </p:spPr>
        <p:txBody>
          <a:bodyPr>
            <a:spAutoFit/>
          </a:bodyPr>
          <a:lstStyle/>
          <a:p>
            <a:pPr algn="ctr" eaLnBrk="1" hangingPunct="1"/>
            <a:r>
              <a:rPr lang="en-US" altLang="en-US" sz="5400" b="1" dirty="0">
                <a:solidFill>
                  <a:schemeClr val="tx1"/>
                </a:solidFill>
                <a:latin typeface="Arial" panose="020B0604020202020204" pitchFamily="34" charset="0"/>
                <a:cs typeface="Arial" panose="020B0604020202020204" pitchFamily="34" charset="0"/>
              </a:rPr>
              <a:t>Esther</a:t>
            </a:r>
          </a:p>
        </p:txBody>
      </p:sp>
      <p:sp>
        <p:nvSpPr>
          <p:cNvPr id="20483" name="Rectangle 3">
            <a:extLst>
              <a:ext uri="{FF2B5EF4-FFF2-40B4-BE49-F238E27FC236}">
                <a16:creationId xmlns:a16="http://schemas.microsoft.com/office/drawing/2014/main" id="{C4A32ADB-84C1-44AF-8534-ECD5A152DA2A}"/>
              </a:ext>
            </a:extLst>
          </p:cNvPr>
          <p:cNvSpPr>
            <a:spLocks noGrp="1" noChangeArrowheads="1"/>
          </p:cNvSpPr>
          <p:nvPr>
            <p:ph idx="1"/>
          </p:nvPr>
        </p:nvSpPr>
        <p:spPr>
          <a:xfrm>
            <a:off x="381000" y="1295400"/>
            <a:ext cx="8382000" cy="5327612"/>
          </a:xfrm>
        </p:spPr>
        <p:txBody>
          <a:bodyPr>
            <a:spAutoFit/>
          </a:bodyPr>
          <a:lstStyle/>
          <a:p>
            <a:pPr eaLnBrk="1" hangingPunct="1"/>
            <a:r>
              <a:rPr lang="en-US" altLang="en-US" sz="2800" b="1" dirty="0">
                <a:solidFill>
                  <a:srgbClr val="FFC000"/>
                </a:solidFill>
                <a:latin typeface="Arial" panose="020B0604020202020204" pitchFamily="34" charset="0"/>
                <a:cs typeface="Arial" panose="020B0604020202020204" pitchFamily="34" charset="0"/>
              </a:rPr>
              <a:t>Takes place approximately between chapters 6 and 7 of the book of Ezra</a:t>
            </a:r>
          </a:p>
          <a:p>
            <a:pPr lvl="1" eaLnBrk="1" hangingPunct="1"/>
            <a:r>
              <a:rPr lang="en-US" altLang="en-US" sz="3000" dirty="0">
                <a:solidFill>
                  <a:schemeClr val="tx1"/>
                </a:solidFill>
                <a:latin typeface="Arial" panose="020B0604020202020204" pitchFamily="34" charset="0"/>
                <a:cs typeface="Arial" panose="020B0604020202020204" pitchFamily="34" charset="0"/>
              </a:rPr>
              <a:t>After king </a:t>
            </a:r>
            <a:r>
              <a:rPr lang="en-US" altLang="en-US" sz="3000" b="1" dirty="0">
                <a:solidFill>
                  <a:srgbClr val="FFC000"/>
                </a:solidFill>
                <a:latin typeface="Arial" panose="020B0604020202020204" pitchFamily="34" charset="0"/>
                <a:cs typeface="Arial" panose="020B0604020202020204" pitchFamily="34" charset="0"/>
              </a:rPr>
              <a:t>Darius I</a:t>
            </a:r>
            <a:r>
              <a:rPr lang="en-US" altLang="en-US" sz="3000" dirty="0">
                <a:solidFill>
                  <a:schemeClr val="tx1"/>
                </a:solidFill>
                <a:latin typeface="Arial" panose="020B0604020202020204" pitchFamily="34" charset="0"/>
                <a:cs typeface="Arial" panose="020B0604020202020204" pitchFamily="34" charset="0"/>
              </a:rPr>
              <a:t> (521-486 BC)</a:t>
            </a:r>
          </a:p>
          <a:p>
            <a:pPr lvl="1" eaLnBrk="1" hangingPunct="1"/>
            <a:r>
              <a:rPr lang="en-US" altLang="en-US" sz="3000" b="1" dirty="0">
                <a:solidFill>
                  <a:srgbClr val="FFC000"/>
                </a:solidFill>
                <a:latin typeface="Arial" panose="020B0604020202020204" pitchFamily="34" charset="0"/>
                <a:cs typeface="Arial" panose="020B0604020202020204" pitchFamily="34" charset="0"/>
              </a:rPr>
              <a:t>Xerxes</a:t>
            </a:r>
            <a:r>
              <a:rPr lang="en-US" altLang="en-US" sz="3000" dirty="0">
                <a:solidFill>
                  <a:schemeClr val="tx1"/>
                </a:solidFill>
                <a:latin typeface="Arial" panose="020B0604020202020204" pitchFamily="34" charset="0"/>
                <a:cs typeface="Arial" panose="020B0604020202020204" pitchFamily="34" charset="0"/>
              </a:rPr>
              <a:t> comes to the throne (486-465 BC)</a:t>
            </a:r>
          </a:p>
          <a:p>
            <a:pPr lvl="1" eaLnBrk="1" hangingPunct="1"/>
            <a:r>
              <a:rPr lang="en-US" altLang="en-US" sz="3000" b="1" dirty="0">
                <a:solidFill>
                  <a:srgbClr val="FFC000"/>
                </a:solidFill>
                <a:latin typeface="Arial" panose="020B0604020202020204" pitchFamily="34" charset="0"/>
                <a:cs typeface="Arial" panose="020B0604020202020204" pitchFamily="34" charset="0"/>
              </a:rPr>
              <a:t>Esther</a:t>
            </a:r>
            <a:r>
              <a:rPr lang="en-US" altLang="en-US" sz="3000" dirty="0">
                <a:solidFill>
                  <a:schemeClr val="tx1"/>
                </a:solidFill>
                <a:latin typeface="Arial" panose="020B0604020202020204" pitchFamily="34" charset="0"/>
                <a:cs typeface="Arial" panose="020B0604020202020204" pitchFamily="34" charset="0"/>
              </a:rPr>
              <a:t> becomes queen to Xerxes</a:t>
            </a:r>
          </a:p>
          <a:p>
            <a:pPr lvl="2" eaLnBrk="1" hangingPunct="1"/>
            <a:r>
              <a:rPr lang="en-US" altLang="en-US" sz="2800" dirty="0">
                <a:solidFill>
                  <a:schemeClr val="tx1"/>
                </a:solidFill>
                <a:latin typeface="Arial" panose="020B0604020202020204" pitchFamily="34" charset="0"/>
                <a:cs typeface="Arial" panose="020B0604020202020204" pitchFamily="34" charset="0"/>
              </a:rPr>
              <a:t>Risks her life and spares her people from annihilation</a:t>
            </a:r>
          </a:p>
          <a:p>
            <a:pPr lvl="2" eaLnBrk="1" hangingPunct="1"/>
            <a:r>
              <a:rPr lang="en-US" altLang="en-US" sz="2800" dirty="0">
                <a:solidFill>
                  <a:schemeClr val="tx1"/>
                </a:solidFill>
                <a:latin typeface="Arial" panose="020B0604020202020204" pitchFamily="34" charset="0"/>
                <a:cs typeface="Arial" panose="020B0604020202020204" pitchFamily="34" charset="0"/>
              </a:rPr>
              <a:t>Her uncle </a:t>
            </a:r>
            <a:r>
              <a:rPr lang="en-US" altLang="en-US" sz="2800" b="1" dirty="0">
                <a:solidFill>
                  <a:srgbClr val="FFC000"/>
                </a:solidFill>
                <a:latin typeface="Arial" panose="020B0604020202020204" pitchFamily="34" charset="0"/>
                <a:cs typeface="Arial" panose="020B0604020202020204" pitchFamily="34" charset="0"/>
              </a:rPr>
              <a:t>Mordecai</a:t>
            </a:r>
            <a:r>
              <a:rPr lang="en-US" altLang="en-US" sz="2800" dirty="0">
                <a:solidFill>
                  <a:schemeClr val="tx1"/>
                </a:solidFill>
                <a:latin typeface="Arial" panose="020B0604020202020204" pitchFamily="34" charset="0"/>
                <a:cs typeface="Arial" panose="020B0604020202020204" pitchFamily="34" charset="0"/>
              </a:rPr>
              <a:t> is raised to a highly responsible position in the kingdom – Jews treated with more respect</a:t>
            </a:r>
          </a:p>
        </p:txBody>
      </p:sp>
      <p:cxnSp>
        <p:nvCxnSpPr>
          <p:cNvPr id="40968" name="Straight Connector 14">
            <a:extLst>
              <a:ext uri="{FF2B5EF4-FFF2-40B4-BE49-F238E27FC236}">
                <a16:creationId xmlns:a16="http://schemas.microsoft.com/office/drawing/2014/main" id="{C0FD19F0-A165-4877-AD75-0F4B7B589D55}"/>
              </a:ext>
            </a:extLst>
          </p:cNvPr>
          <p:cNvCxnSpPr>
            <a:cxnSpLocks noChangeShapeType="1"/>
          </p:cNvCxnSpPr>
          <p:nvPr/>
        </p:nvCxnSpPr>
        <p:spPr bwMode="auto">
          <a:xfrm>
            <a:off x="457200" y="11430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69950" y="515412"/>
            <a:ext cx="7772400" cy="1323439"/>
          </a:xfrm>
          <a:solidFill>
            <a:schemeClr val="accent1"/>
          </a:solidFill>
          <a:ln w="38100">
            <a:solidFill>
              <a:schemeClr val="tx1"/>
            </a:solidFill>
          </a:ln>
        </p:spPr>
        <p:txBody>
          <a:bodyPr>
            <a:spAutoFit/>
          </a:bodyPr>
          <a:lstStyle/>
          <a:p>
            <a:r>
              <a:rPr lang="en-US" sz="4000" b="1" u="sng" dirty="0">
                <a:solidFill>
                  <a:schemeClr val="tx1"/>
                </a:solidFill>
                <a:latin typeface="LongIsland" pitchFamily="2" charset="0"/>
              </a:rPr>
              <a:t>God’s Providence</a:t>
            </a:r>
            <a:r>
              <a:rPr lang="en-US" sz="4000" b="1" dirty="0">
                <a:solidFill>
                  <a:schemeClr val="tx1"/>
                </a:solidFill>
                <a:latin typeface="LongIsland" pitchFamily="2" charset="0"/>
              </a:rPr>
              <a:t>:</a:t>
            </a:r>
            <a:br>
              <a:rPr lang="en-US" sz="4000" b="1" dirty="0">
                <a:latin typeface="LongIsland" pitchFamily="2" charset="0"/>
              </a:rPr>
            </a:br>
            <a:r>
              <a:rPr lang="en-US" sz="4000" b="1" dirty="0">
                <a:solidFill>
                  <a:srgbClr val="0000FF"/>
                </a:solidFill>
                <a:latin typeface="LongIsland" pitchFamily="2" charset="0"/>
              </a:rPr>
              <a:t>The Story of Esther</a:t>
            </a:r>
          </a:p>
        </p:txBody>
      </p:sp>
      <p:sp>
        <p:nvSpPr>
          <p:cNvPr id="2051" name="Rectangle 3"/>
          <p:cNvSpPr>
            <a:spLocks noGrp="1" noChangeArrowheads="1"/>
          </p:cNvSpPr>
          <p:nvPr>
            <p:ph type="subTitle" idx="1"/>
          </p:nvPr>
        </p:nvSpPr>
        <p:spPr>
          <a:xfrm>
            <a:off x="711200" y="1955800"/>
            <a:ext cx="7667625" cy="3625608"/>
          </a:xfrm>
          <a:ln>
            <a:noFill/>
          </a:ln>
        </p:spPr>
        <p:txBody>
          <a:bodyPr>
            <a:spAutoFit/>
          </a:bodyPr>
          <a:lstStyle/>
          <a:p>
            <a:pPr>
              <a:lnSpc>
                <a:spcPct val="80000"/>
              </a:lnSpc>
            </a:pPr>
            <a:r>
              <a:rPr lang="en-US" sz="2800" i="1" dirty="0"/>
              <a:t>“Then Mordecai bade them return answer unto Esther, Think not with thyself that thou shalt escape in the king's house, more than all the Jews. For if thou altogether holdest thy peace at this time, then will relief and deliverance arise to the Jews from another place, but thou and thy father's house will perish: and who knoweth whether thou art not come to the kingdom for such a time as this?”</a:t>
            </a:r>
            <a:endParaRPr lang="en-US" sz="2400" dirty="0"/>
          </a:p>
          <a:p>
            <a:pPr>
              <a:lnSpc>
                <a:spcPct val="80000"/>
              </a:lnSpc>
            </a:pPr>
            <a:r>
              <a:rPr lang="en-US" sz="2800" b="1" dirty="0">
                <a:solidFill>
                  <a:srgbClr val="FF0000"/>
                </a:solidFill>
              </a:rPr>
              <a:t>Esther 4:13-14</a:t>
            </a:r>
          </a:p>
        </p:txBody>
      </p:sp>
      <p:sp>
        <p:nvSpPr>
          <p:cNvPr id="2052" name="Line 4"/>
          <p:cNvSpPr>
            <a:spLocks noChangeShapeType="1"/>
          </p:cNvSpPr>
          <p:nvPr/>
        </p:nvSpPr>
        <p:spPr bwMode="auto">
          <a:xfrm>
            <a:off x="3917950" y="5060950"/>
            <a:ext cx="2938463" cy="0"/>
          </a:xfrm>
          <a:prstGeom prst="line">
            <a:avLst/>
          </a:prstGeom>
          <a:noFill/>
          <a:ln w="57150">
            <a:solidFill>
              <a:schemeClr val="tx1"/>
            </a:solidFill>
            <a:round/>
            <a:headEnd/>
            <a:tailEnd/>
          </a:ln>
          <a:effectLst/>
        </p:spPr>
        <p:txBody>
          <a:bodyPr/>
          <a:lstStyle/>
          <a:p>
            <a:endParaRPr lang="en-US"/>
          </a:p>
        </p:txBody>
      </p:sp>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25438" y="476498"/>
            <a:ext cx="8229600" cy="769441"/>
          </a:xfrm>
          <a:solidFill>
            <a:schemeClr val="bg1"/>
          </a:solidFill>
          <a:ln w="38100">
            <a:solidFill>
              <a:srgbClr val="0000FF"/>
            </a:solidFill>
          </a:ln>
        </p:spPr>
        <p:txBody>
          <a:bodyPr>
            <a:spAutoFit/>
          </a:bodyPr>
          <a:lstStyle/>
          <a:p>
            <a:r>
              <a:rPr lang="en-US" b="1" u="sng" dirty="0">
                <a:solidFill>
                  <a:schemeClr val="tx1"/>
                </a:solidFill>
                <a:latin typeface="OldCentury" pitchFamily="2" charset="0"/>
              </a:rPr>
              <a:t>Reminder</a:t>
            </a:r>
          </a:p>
        </p:txBody>
      </p:sp>
      <p:sp>
        <p:nvSpPr>
          <p:cNvPr id="17411" name="Rectangle 3"/>
          <p:cNvSpPr>
            <a:spLocks noGrp="1" noChangeArrowheads="1"/>
          </p:cNvSpPr>
          <p:nvPr>
            <p:ph type="body" idx="1"/>
          </p:nvPr>
        </p:nvSpPr>
        <p:spPr>
          <a:xfrm>
            <a:off x="577850" y="1506538"/>
            <a:ext cx="7718425" cy="3773341"/>
          </a:xfrm>
        </p:spPr>
        <p:txBody>
          <a:bodyPr>
            <a:spAutoFit/>
          </a:bodyPr>
          <a:lstStyle/>
          <a:p>
            <a:r>
              <a:rPr lang="en-US" sz="3600" b="1" dirty="0"/>
              <a:t>Ecclesiastes 9:1</a:t>
            </a:r>
            <a:r>
              <a:rPr lang="en-US" sz="3600" dirty="0"/>
              <a:t>, </a:t>
            </a:r>
            <a:r>
              <a:rPr lang="en-US" i="1" dirty="0"/>
              <a:t>“For all this I laid to my heart, even to explore all this: that the righteous, and the wise, and their works, are in the hand of God.”</a:t>
            </a:r>
            <a:endParaRPr lang="en-US" dirty="0"/>
          </a:p>
          <a:p>
            <a:r>
              <a:rPr lang="en-US" sz="3600" b="1" dirty="0"/>
              <a:t>Ecclesiastes 3:11</a:t>
            </a:r>
            <a:r>
              <a:rPr lang="en-US" sz="3600" dirty="0"/>
              <a:t>, </a:t>
            </a:r>
            <a:r>
              <a:rPr lang="en-US" i="1" dirty="0"/>
              <a:t>“Man cannot find out the work that God hath done from the beginning even to the end.” </a:t>
            </a:r>
            <a:endParaRPr lang="en-US" sz="3600" b="1" dirty="0"/>
          </a:p>
        </p:txBody>
      </p:sp>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374105"/>
            <a:ext cx="8229600" cy="769441"/>
          </a:xfrm>
          <a:solidFill>
            <a:schemeClr val="bg1"/>
          </a:solidFill>
          <a:ln w="38100">
            <a:solidFill>
              <a:srgbClr val="0000FF"/>
            </a:solidFill>
          </a:ln>
        </p:spPr>
        <p:txBody>
          <a:bodyPr>
            <a:spAutoFit/>
          </a:bodyPr>
          <a:lstStyle/>
          <a:p>
            <a:r>
              <a:rPr lang="en-US" b="1" u="sng" dirty="0">
                <a:solidFill>
                  <a:schemeClr val="tx1"/>
                </a:solidFill>
              </a:rPr>
              <a:t>Reminder</a:t>
            </a:r>
          </a:p>
        </p:txBody>
      </p:sp>
      <p:sp>
        <p:nvSpPr>
          <p:cNvPr id="16387" name="Rectangle 3"/>
          <p:cNvSpPr>
            <a:spLocks noGrp="1" noChangeArrowheads="1"/>
          </p:cNvSpPr>
          <p:nvPr>
            <p:ph type="body" idx="1"/>
          </p:nvPr>
        </p:nvSpPr>
        <p:spPr>
          <a:xfrm>
            <a:off x="457200" y="1600200"/>
            <a:ext cx="7934325" cy="4979825"/>
          </a:xfrm>
        </p:spPr>
        <p:txBody>
          <a:bodyPr>
            <a:spAutoFit/>
          </a:bodyPr>
          <a:lstStyle/>
          <a:p>
            <a:r>
              <a:rPr lang="en-US" b="1" dirty="0"/>
              <a:t>Deuteronomy 29:29</a:t>
            </a:r>
            <a:r>
              <a:rPr lang="en-US" dirty="0"/>
              <a:t>, </a:t>
            </a:r>
            <a:r>
              <a:rPr lang="en-US" i="1" dirty="0"/>
              <a:t>“</a:t>
            </a:r>
            <a:r>
              <a:rPr lang="en-US" sz="2800" i="1" dirty="0"/>
              <a:t>The secret things belong unto Jehovah our God; but the things that are revealed belong unto us and to our children for ever, that we may do all the words of this law.”</a:t>
            </a:r>
            <a:endParaRPr lang="en-US" i="1" dirty="0"/>
          </a:p>
          <a:p>
            <a:r>
              <a:rPr lang="en-US" sz="2800" dirty="0"/>
              <a:t>Therefore we </a:t>
            </a:r>
            <a:r>
              <a:rPr lang="en-US" sz="2800" i="1" dirty="0"/>
              <a:t>“walk by faith, not by sight”</a:t>
            </a:r>
            <a:br>
              <a:rPr lang="en-US" sz="2800" i="1" dirty="0"/>
            </a:br>
            <a:r>
              <a:rPr lang="en-US" sz="2800" i="1" dirty="0"/>
              <a:t>(2 Corinthians 5:7</a:t>
            </a:r>
            <a:r>
              <a:rPr lang="en-US" sz="2800" dirty="0"/>
              <a:t>), we </a:t>
            </a:r>
            <a:r>
              <a:rPr lang="en-US" sz="2800" i="1" dirty="0"/>
              <a:t>“Trust in Jehovah with all thy heart, And lean not upon thine own understanding: In all thy ways acknowledge him, And he will direct thy paths.”</a:t>
            </a:r>
            <a:br>
              <a:rPr lang="en-US" sz="2800" i="1" dirty="0"/>
            </a:br>
            <a:r>
              <a:rPr lang="en-US" sz="2800" i="1" dirty="0"/>
              <a:t>		(Proverbs 3:5-6)</a:t>
            </a:r>
            <a:endParaRPr lang="en-US" sz="2800" dirty="0"/>
          </a:p>
        </p:txBody>
      </p:sp>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64605"/>
            <a:ext cx="8229600" cy="769441"/>
          </a:xfrm>
          <a:solidFill>
            <a:schemeClr val="accent1"/>
          </a:solidFill>
          <a:ln>
            <a:solidFill>
              <a:schemeClr val="tx1"/>
            </a:solidFill>
          </a:ln>
        </p:spPr>
        <p:txBody>
          <a:bodyPr>
            <a:spAutoFit/>
          </a:bodyPr>
          <a:lstStyle/>
          <a:p>
            <a:r>
              <a:rPr lang="en-US" b="1" u="sng" dirty="0">
                <a:solidFill>
                  <a:srgbClr val="0000FF"/>
                </a:solidFill>
                <a:latin typeface="LongIsland" pitchFamily="2" charset="0"/>
              </a:rPr>
              <a:t>King Xerxes</a:t>
            </a:r>
            <a:r>
              <a:rPr lang="en-US" b="1" dirty="0">
                <a:solidFill>
                  <a:schemeClr val="tx1"/>
                </a:solidFill>
                <a:latin typeface="LongIsland" pitchFamily="2" charset="0"/>
              </a:rPr>
              <a:t> </a:t>
            </a:r>
            <a:r>
              <a:rPr lang="en-US" dirty="0">
                <a:solidFill>
                  <a:schemeClr val="tx1"/>
                </a:solidFill>
              </a:rPr>
              <a:t>“Ahasuerus”</a:t>
            </a:r>
          </a:p>
        </p:txBody>
      </p:sp>
      <p:sp>
        <p:nvSpPr>
          <p:cNvPr id="3075" name="Rectangle 3"/>
          <p:cNvSpPr>
            <a:spLocks noGrp="1" noChangeArrowheads="1"/>
          </p:cNvSpPr>
          <p:nvPr>
            <p:ph type="body" idx="1"/>
          </p:nvPr>
        </p:nvSpPr>
        <p:spPr>
          <a:xfrm>
            <a:off x="457200" y="1600200"/>
            <a:ext cx="7951509" cy="3748719"/>
          </a:xfrm>
        </p:spPr>
        <p:txBody>
          <a:bodyPr wrap="square">
            <a:spAutoFit/>
          </a:bodyPr>
          <a:lstStyle/>
          <a:p>
            <a:r>
              <a:rPr lang="en-US" sz="3600" b="1" dirty="0"/>
              <a:t>Made up of 127 provinces</a:t>
            </a:r>
          </a:p>
          <a:p>
            <a:r>
              <a:rPr lang="en-US" sz="3600" b="1" dirty="0"/>
              <a:t>Jews scattered as result of Babylonian captivity (</a:t>
            </a:r>
            <a:r>
              <a:rPr lang="en-US" sz="3600" b="1" dirty="0">
                <a:solidFill>
                  <a:srgbClr val="FF0000"/>
                </a:solidFill>
              </a:rPr>
              <a:t>2:5-6</a:t>
            </a:r>
            <a:r>
              <a:rPr lang="en-US" sz="3600" b="1" dirty="0"/>
              <a:t>)</a:t>
            </a:r>
          </a:p>
          <a:p>
            <a:r>
              <a:rPr lang="en-US" sz="3600" b="1" dirty="0"/>
              <a:t>Reigning King of Persia (486–465 BC)</a:t>
            </a:r>
          </a:p>
          <a:p>
            <a:r>
              <a:rPr lang="en-US" sz="3600" b="1" dirty="0"/>
              <a:t>Unsuccessful war against Greece.</a:t>
            </a:r>
          </a:p>
        </p:txBody>
      </p:sp>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572542"/>
            <a:ext cx="8229600" cy="769441"/>
          </a:xfrm>
          <a:solidFill>
            <a:schemeClr val="accent1"/>
          </a:solidFill>
          <a:ln>
            <a:solidFill>
              <a:schemeClr val="tx1"/>
            </a:solidFill>
          </a:ln>
        </p:spPr>
        <p:txBody>
          <a:bodyPr>
            <a:spAutoFit/>
          </a:bodyPr>
          <a:lstStyle/>
          <a:p>
            <a:r>
              <a:rPr lang="en-US" b="1" u="sng" dirty="0">
                <a:solidFill>
                  <a:srgbClr val="0000FF"/>
                </a:solidFill>
                <a:latin typeface="LongIsland" pitchFamily="2" charset="0"/>
              </a:rPr>
              <a:t>Background</a:t>
            </a:r>
          </a:p>
        </p:txBody>
      </p:sp>
      <p:sp>
        <p:nvSpPr>
          <p:cNvPr id="4099" name="Rectangle 3"/>
          <p:cNvSpPr>
            <a:spLocks noGrp="1" noChangeArrowheads="1"/>
          </p:cNvSpPr>
          <p:nvPr>
            <p:ph type="body" idx="1"/>
          </p:nvPr>
        </p:nvSpPr>
        <p:spPr>
          <a:xfrm>
            <a:off x="457200" y="1600200"/>
            <a:ext cx="7932656" cy="4450449"/>
          </a:xfrm>
        </p:spPr>
        <p:txBody>
          <a:bodyPr wrap="square">
            <a:spAutoFit/>
          </a:bodyPr>
          <a:lstStyle/>
          <a:p>
            <a:r>
              <a:rPr lang="en-US" b="1" dirty="0"/>
              <a:t>483 BC – royal feast given in Shushan</a:t>
            </a:r>
          </a:p>
          <a:p>
            <a:r>
              <a:rPr lang="en-US" b="1" dirty="0"/>
              <a:t>Lasted 180 days</a:t>
            </a:r>
          </a:p>
          <a:p>
            <a:r>
              <a:rPr lang="en-US" b="1" dirty="0"/>
              <a:t>Women being entertained by Queen Vashti.</a:t>
            </a:r>
          </a:p>
          <a:p>
            <a:r>
              <a:rPr lang="en-US" b="1" dirty="0"/>
              <a:t>King sought to parade Vashti’s beauty after becoming</a:t>
            </a:r>
            <a:r>
              <a:rPr lang="en-US" dirty="0"/>
              <a:t> </a:t>
            </a:r>
            <a:r>
              <a:rPr lang="en-US" i="1" dirty="0"/>
              <a:t>“</a:t>
            </a:r>
            <a:r>
              <a:rPr lang="en-US" b="1" i="1" u="sng" dirty="0"/>
              <a:t>merry with wine</a:t>
            </a:r>
            <a:r>
              <a:rPr lang="en-US" i="1" dirty="0"/>
              <a:t>.”</a:t>
            </a:r>
          </a:p>
          <a:p>
            <a:r>
              <a:rPr lang="en-US" b="1" dirty="0"/>
              <a:t>Queen refused the order</a:t>
            </a:r>
          </a:p>
          <a:p>
            <a:pPr lvl="1"/>
            <a:r>
              <a:rPr lang="en-US" b="1" dirty="0">
                <a:solidFill>
                  <a:srgbClr val="FF0000"/>
                </a:solidFill>
              </a:rPr>
              <a:t>Esther 1:12, 19</a:t>
            </a:r>
          </a:p>
        </p:txBody>
      </p:sp>
    </p:spTree>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08025" y="601117"/>
            <a:ext cx="8229600" cy="769441"/>
          </a:xfrm>
          <a:solidFill>
            <a:schemeClr val="accent1"/>
          </a:solidFill>
          <a:ln>
            <a:solidFill>
              <a:schemeClr val="tx1"/>
            </a:solidFill>
          </a:ln>
        </p:spPr>
        <p:txBody>
          <a:bodyPr>
            <a:spAutoFit/>
          </a:bodyPr>
          <a:lstStyle/>
          <a:p>
            <a:r>
              <a:rPr lang="en-US" b="1" u="sng" dirty="0">
                <a:solidFill>
                  <a:srgbClr val="0000FF"/>
                </a:solidFill>
                <a:latin typeface="LongIsland" pitchFamily="2" charset="0"/>
              </a:rPr>
              <a:t>New Queen</a:t>
            </a:r>
          </a:p>
        </p:txBody>
      </p:sp>
      <p:sp>
        <p:nvSpPr>
          <p:cNvPr id="5123" name="Rectangle 3"/>
          <p:cNvSpPr>
            <a:spLocks noGrp="1" noChangeArrowheads="1"/>
          </p:cNvSpPr>
          <p:nvPr>
            <p:ph type="body" idx="1"/>
          </p:nvPr>
        </p:nvSpPr>
        <p:spPr>
          <a:xfrm>
            <a:off x="457200" y="1600200"/>
            <a:ext cx="7649852" cy="4525963"/>
          </a:xfrm>
        </p:spPr>
        <p:txBody>
          <a:bodyPr wrap="square">
            <a:spAutoFit/>
          </a:bodyPr>
          <a:lstStyle/>
          <a:p>
            <a:pPr>
              <a:lnSpc>
                <a:spcPct val="90000"/>
              </a:lnSpc>
            </a:pPr>
            <a:r>
              <a:rPr lang="en-US" b="1" dirty="0"/>
              <a:t>Process took four years. </a:t>
            </a:r>
            <a:r>
              <a:rPr lang="en-US" b="1" dirty="0">
                <a:solidFill>
                  <a:srgbClr val="FF0000"/>
                </a:solidFill>
              </a:rPr>
              <a:t>(2:15-20)</a:t>
            </a:r>
          </a:p>
          <a:p>
            <a:pPr>
              <a:lnSpc>
                <a:spcPct val="90000"/>
              </a:lnSpc>
            </a:pPr>
            <a:r>
              <a:rPr lang="en-US" b="1" dirty="0"/>
              <a:t>Esther is chosen – not yet revealed her Jewish heritage. </a:t>
            </a:r>
            <a:r>
              <a:rPr lang="en-US" b="1" dirty="0">
                <a:solidFill>
                  <a:srgbClr val="FF0000"/>
                </a:solidFill>
              </a:rPr>
              <a:t>(2:10)</a:t>
            </a:r>
          </a:p>
          <a:p>
            <a:pPr>
              <a:lnSpc>
                <a:spcPct val="90000"/>
              </a:lnSpc>
            </a:pPr>
            <a:r>
              <a:rPr lang="en-US" b="1" dirty="0"/>
              <a:t>Each woman prepared for one year. </a:t>
            </a:r>
            <a:r>
              <a:rPr lang="en-US" b="1" dirty="0">
                <a:solidFill>
                  <a:srgbClr val="FF0000"/>
                </a:solidFill>
              </a:rPr>
              <a:t>(2:12)</a:t>
            </a:r>
          </a:p>
          <a:p>
            <a:pPr>
              <a:lnSpc>
                <a:spcPct val="90000"/>
              </a:lnSpc>
            </a:pPr>
            <a:r>
              <a:rPr lang="en-US" b="1" dirty="0"/>
              <a:t>Then each spent one night with the King.</a:t>
            </a:r>
          </a:p>
          <a:p>
            <a:pPr>
              <a:lnSpc>
                <a:spcPct val="90000"/>
              </a:lnSpc>
            </a:pPr>
            <a:r>
              <a:rPr lang="en-US" b="1" dirty="0"/>
              <a:t>Those not chosen placed with king’s concubines</a:t>
            </a:r>
          </a:p>
        </p:txBody>
      </p:sp>
    </p:spTree>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65225" y="556667"/>
            <a:ext cx="7521575" cy="769441"/>
          </a:xfrm>
          <a:solidFill>
            <a:schemeClr val="accent1"/>
          </a:solidFill>
          <a:ln>
            <a:solidFill>
              <a:schemeClr val="tx1"/>
            </a:solidFill>
          </a:ln>
        </p:spPr>
        <p:txBody>
          <a:bodyPr>
            <a:spAutoFit/>
          </a:bodyPr>
          <a:lstStyle/>
          <a:p>
            <a:r>
              <a:rPr lang="en-US" b="1" u="sng" dirty="0">
                <a:solidFill>
                  <a:srgbClr val="0000FF"/>
                </a:solidFill>
              </a:rPr>
              <a:t>Mordecai</a:t>
            </a:r>
            <a:endParaRPr lang="en-US" b="1" u="sng" dirty="0">
              <a:solidFill>
                <a:srgbClr val="0000FF"/>
              </a:solidFill>
              <a:latin typeface="LongIsland" pitchFamily="2" charset="0"/>
            </a:endParaRPr>
          </a:p>
        </p:txBody>
      </p:sp>
      <p:sp>
        <p:nvSpPr>
          <p:cNvPr id="8195" name="Rectangle 3"/>
          <p:cNvSpPr>
            <a:spLocks noGrp="1" noChangeArrowheads="1"/>
          </p:cNvSpPr>
          <p:nvPr>
            <p:ph type="body" idx="1"/>
          </p:nvPr>
        </p:nvSpPr>
        <p:spPr>
          <a:xfrm>
            <a:off x="457200" y="1600200"/>
            <a:ext cx="7084243" cy="3785652"/>
          </a:xfrm>
        </p:spPr>
        <p:txBody>
          <a:bodyPr wrap="square">
            <a:spAutoFit/>
          </a:bodyPr>
          <a:lstStyle/>
          <a:p>
            <a:r>
              <a:rPr lang="en-US" b="1" dirty="0"/>
              <a:t>Served as the king’s gatekeeper</a:t>
            </a:r>
          </a:p>
          <a:p>
            <a:pPr lvl="1"/>
            <a:r>
              <a:rPr lang="en-US" b="1" dirty="0">
                <a:solidFill>
                  <a:srgbClr val="FF0000"/>
                </a:solidFill>
              </a:rPr>
              <a:t>Esther 2:5-7</a:t>
            </a:r>
          </a:p>
          <a:p>
            <a:r>
              <a:rPr lang="en-US" b="1" dirty="0"/>
              <a:t>Would not bow down and give homage to Haman.</a:t>
            </a:r>
          </a:p>
          <a:p>
            <a:r>
              <a:rPr lang="en-US" b="1" dirty="0"/>
              <a:t>Revealed plot to the Queen about assassination attempt on the king</a:t>
            </a:r>
          </a:p>
          <a:p>
            <a:pPr lvl="1"/>
            <a:r>
              <a:rPr lang="en-US" b="1" dirty="0">
                <a:solidFill>
                  <a:srgbClr val="FF0000"/>
                </a:solidFill>
              </a:rPr>
              <a:t>Esther 2:19-23</a:t>
            </a:r>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1AFAF9E9-F4B5-4108-883B-95DE3EDA1ADB}"/>
              </a:ext>
            </a:extLst>
          </p:cNvPr>
          <p:cNvSpPr>
            <a:spLocks noGrp="1" noChangeArrowheads="1"/>
          </p:cNvSpPr>
          <p:nvPr>
            <p:ph type="title"/>
          </p:nvPr>
        </p:nvSpPr>
        <p:spPr>
          <a:xfrm>
            <a:off x="304800" y="224135"/>
            <a:ext cx="8534400" cy="923330"/>
          </a:xfrm>
        </p:spPr>
        <p:txBody>
          <a:bodyPr>
            <a:spAutoFit/>
          </a:bodyPr>
          <a:lstStyle/>
          <a:p>
            <a:pPr algn="ctr" eaLnBrk="1" hangingPunct="1"/>
            <a:r>
              <a:rPr lang="en-US" altLang="en-US" sz="5400" b="1" dirty="0">
                <a:solidFill>
                  <a:schemeClr val="tx1"/>
                </a:solidFill>
                <a:latin typeface="Arial" panose="020B0604020202020204" pitchFamily="34" charset="0"/>
                <a:cs typeface="Arial" panose="020B0604020202020204" pitchFamily="34" charset="0"/>
              </a:rPr>
              <a:t>Jerusalem Is Rebuilt</a:t>
            </a:r>
          </a:p>
        </p:txBody>
      </p:sp>
      <p:sp>
        <p:nvSpPr>
          <p:cNvPr id="7171" name="Rectangle 3">
            <a:extLst>
              <a:ext uri="{FF2B5EF4-FFF2-40B4-BE49-F238E27FC236}">
                <a16:creationId xmlns:a16="http://schemas.microsoft.com/office/drawing/2014/main" id="{642A96EB-C603-4BB3-AB54-57E02179BBB5}"/>
              </a:ext>
            </a:extLst>
          </p:cNvPr>
          <p:cNvSpPr>
            <a:spLocks noGrp="1" noChangeArrowheads="1"/>
          </p:cNvSpPr>
          <p:nvPr>
            <p:ph idx="1"/>
          </p:nvPr>
        </p:nvSpPr>
        <p:spPr>
          <a:xfrm>
            <a:off x="381000" y="1219200"/>
            <a:ext cx="8458200" cy="2677656"/>
          </a:xfrm>
        </p:spPr>
        <p:txBody>
          <a:bodyPr>
            <a:spAutoFit/>
          </a:bodyPr>
          <a:lstStyle/>
          <a:p>
            <a:pPr eaLnBrk="1" hangingPunct="1"/>
            <a:r>
              <a:rPr lang="en-US" altLang="en-US" sz="2800" dirty="0">
                <a:solidFill>
                  <a:schemeClr val="tx1"/>
                </a:solidFill>
                <a:latin typeface="Arial" panose="020B0604020202020204" pitchFamily="34" charset="0"/>
                <a:cs typeface="Arial" panose="020B0604020202020204" pitchFamily="34" charset="0"/>
              </a:rPr>
              <a:t>Permission to go home included all the tribes of the Israelites. Ezra 1:3</a:t>
            </a:r>
          </a:p>
          <a:p>
            <a:pPr lvl="1" eaLnBrk="1" hangingPunct="1"/>
            <a:r>
              <a:rPr lang="en-US" altLang="en-US" sz="3000" dirty="0">
                <a:solidFill>
                  <a:schemeClr val="tx1"/>
                </a:solidFill>
                <a:latin typeface="Arial" panose="020B0604020202020204" pitchFamily="34" charset="0"/>
                <a:cs typeface="Arial" panose="020B0604020202020204" pitchFamily="34" charset="0"/>
              </a:rPr>
              <a:t>Israel (Northern tribes) was scattered throughout the Assyrian empire</a:t>
            </a:r>
          </a:p>
          <a:p>
            <a:pPr lvl="1" eaLnBrk="1" hangingPunct="1"/>
            <a:r>
              <a:rPr lang="en-US" altLang="en-US" sz="3000" dirty="0">
                <a:solidFill>
                  <a:schemeClr val="tx1"/>
                </a:solidFill>
                <a:latin typeface="Arial" panose="020B0604020202020204" pitchFamily="34" charset="0"/>
                <a:cs typeface="Arial" panose="020B0604020202020204" pitchFamily="34" charset="0"/>
              </a:rPr>
              <a:t>Judah (Southern tribes) scattered in Babylon</a:t>
            </a:r>
          </a:p>
        </p:txBody>
      </p:sp>
      <p:pic>
        <p:nvPicPr>
          <p:cNvPr id="7179" name="Picture 11">
            <a:extLst>
              <a:ext uri="{FF2B5EF4-FFF2-40B4-BE49-F238E27FC236}">
                <a16:creationId xmlns:a16="http://schemas.microsoft.com/office/drawing/2014/main" id="{8A388D94-6B77-4247-9A93-0C50F521A2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7" y="3886201"/>
            <a:ext cx="437197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12">
            <a:extLst>
              <a:ext uri="{FF2B5EF4-FFF2-40B4-BE49-F238E27FC236}">
                <a16:creationId xmlns:a16="http://schemas.microsoft.com/office/drawing/2014/main" id="{26D4DF42-A9B0-48BE-81CF-3174A83D08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1" y="3895729"/>
            <a:ext cx="4371975" cy="280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418" name="Straight Connector 11">
            <a:extLst>
              <a:ext uri="{FF2B5EF4-FFF2-40B4-BE49-F238E27FC236}">
                <a16:creationId xmlns:a16="http://schemas.microsoft.com/office/drawing/2014/main" id="{5B903060-41A4-411E-B41A-D3CB48CF3722}"/>
              </a:ext>
            </a:extLst>
          </p:cNvPr>
          <p:cNvCxnSpPr>
            <a:cxnSpLocks noChangeShapeType="1"/>
          </p:cNvCxnSpPr>
          <p:nvPr/>
        </p:nvCxnSpPr>
        <p:spPr bwMode="auto">
          <a:xfrm>
            <a:off x="457200" y="11430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165225" y="556667"/>
            <a:ext cx="7521575" cy="769441"/>
          </a:xfrm>
          <a:solidFill>
            <a:schemeClr val="accent1"/>
          </a:solidFill>
          <a:ln>
            <a:solidFill>
              <a:schemeClr val="tx1"/>
            </a:solidFill>
          </a:ln>
        </p:spPr>
        <p:txBody>
          <a:bodyPr>
            <a:spAutoFit/>
          </a:bodyPr>
          <a:lstStyle/>
          <a:p>
            <a:r>
              <a:rPr lang="en-US" b="1" u="sng" dirty="0">
                <a:solidFill>
                  <a:srgbClr val="0000FF"/>
                </a:solidFill>
                <a:latin typeface="LongIsland" pitchFamily="2" charset="0"/>
              </a:rPr>
              <a:t>Haman</a:t>
            </a:r>
          </a:p>
        </p:txBody>
      </p:sp>
      <p:sp>
        <p:nvSpPr>
          <p:cNvPr id="9219" name="Rectangle 3"/>
          <p:cNvSpPr>
            <a:spLocks noGrp="1" noChangeArrowheads="1"/>
          </p:cNvSpPr>
          <p:nvPr>
            <p:ph type="body" idx="1"/>
          </p:nvPr>
        </p:nvSpPr>
        <p:spPr>
          <a:xfrm>
            <a:off x="457200" y="1600200"/>
            <a:ext cx="7414181" cy="3834896"/>
          </a:xfrm>
        </p:spPr>
        <p:txBody>
          <a:bodyPr wrap="square">
            <a:spAutoFit/>
          </a:bodyPr>
          <a:lstStyle/>
          <a:p>
            <a:r>
              <a:rPr lang="en-US" b="1" dirty="0"/>
              <a:t>Served as the king’s Prime Minister</a:t>
            </a:r>
          </a:p>
          <a:p>
            <a:pPr lvl="1"/>
            <a:r>
              <a:rPr lang="en-US" b="1" dirty="0">
                <a:solidFill>
                  <a:srgbClr val="FF0000"/>
                </a:solidFill>
              </a:rPr>
              <a:t>Esther 3:1-2</a:t>
            </a:r>
          </a:p>
          <a:p>
            <a:r>
              <a:rPr lang="en-US" b="1" dirty="0"/>
              <a:t>Devised a plot to kill </a:t>
            </a:r>
            <a:r>
              <a:rPr lang="en-US" b="1" u="sng" dirty="0">
                <a:effectLst>
                  <a:outerShdw blurRad="38100" dist="38100" dir="2700000" algn="tl">
                    <a:srgbClr val="C0C0C0"/>
                  </a:outerShdw>
                </a:effectLst>
              </a:rPr>
              <a:t>all the Jews</a:t>
            </a:r>
          </a:p>
          <a:p>
            <a:pPr lvl="1"/>
            <a:r>
              <a:rPr lang="en-US" b="1" dirty="0">
                <a:solidFill>
                  <a:srgbClr val="FF0000"/>
                </a:solidFill>
              </a:rPr>
              <a:t>Esther 3:6-9; cf. Genesis 12:1-3</a:t>
            </a:r>
          </a:p>
          <a:p>
            <a:pPr lvl="1"/>
            <a:r>
              <a:rPr lang="en-US" b="1" dirty="0"/>
              <a:t>Note Mordecai’s faith in God.</a:t>
            </a:r>
            <a:r>
              <a:rPr lang="en-US" b="1" dirty="0">
                <a:solidFill>
                  <a:srgbClr val="FF0000"/>
                </a:solidFill>
              </a:rPr>
              <a:t> (4:14)</a:t>
            </a:r>
          </a:p>
          <a:p>
            <a:r>
              <a:rPr lang="en-US" b="1" dirty="0"/>
              <a:t>King consents to the plot</a:t>
            </a:r>
          </a:p>
          <a:p>
            <a:pPr lvl="1"/>
            <a:r>
              <a:rPr lang="en-US" b="1" dirty="0">
                <a:solidFill>
                  <a:srgbClr val="FF0000"/>
                </a:solidFill>
              </a:rPr>
              <a:t>Esther 3:10-15</a:t>
            </a:r>
          </a:p>
        </p:txBody>
      </p:sp>
    </p:spTree>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69950" y="515412"/>
            <a:ext cx="7772400" cy="1323439"/>
          </a:xfrm>
          <a:solidFill>
            <a:schemeClr val="accent1"/>
          </a:solidFill>
          <a:ln w="38100">
            <a:solidFill>
              <a:schemeClr val="tx1"/>
            </a:solidFill>
          </a:ln>
        </p:spPr>
        <p:txBody>
          <a:bodyPr>
            <a:spAutoFit/>
          </a:bodyPr>
          <a:lstStyle/>
          <a:p>
            <a:r>
              <a:rPr lang="en-US" sz="4000" b="1" u="sng" dirty="0">
                <a:latin typeface="LongIsland" pitchFamily="2" charset="0"/>
              </a:rPr>
              <a:t>God’s Providence</a:t>
            </a:r>
            <a:r>
              <a:rPr lang="en-US" sz="4000" b="1" dirty="0">
                <a:latin typeface="LongIsland" pitchFamily="2" charset="0"/>
              </a:rPr>
              <a:t>:</a:t>
            </a:r>
            <a:br>
              <a:rPr lang="en-US" sz="4000" b="1" dirty="0">
                <a:latin typeface="LongIsland" pitchFamily="2" charset="0"/>
              </a:rPr>
            </a:br>
            <a:r>
              <a:rPr lang="en-US" sz="4000" b="1" dirty="0">
                <a:solidFill>
                  <a:srgbClr val="0000FF"/>
                </a:solidFill>
                <a:latin typeface="LongIsland" pitchFamily="2" charset="0"/>
              </a:rPr>
              <a:t>The Story of Esther</a:t>
            </a:r>
          </a:p>
        </p:txBody>
      </p:sp>
      <p:sp>
        <p:nvSpPr>
          <p:cNvPr id="2051" name="Rectangle 3"/>
          <p:cNvSpPr>
            <a:spLocks noGrp="1" noChangeArrowheads="1"/>
          </p:cNvSpPr>
          <p:nvPr>
            <p:ph type="subTitle" idx="1"/>
          </p:nvPr>
        </p:nvSpPr>
        <p:spPr>
          <a:xfrm>
            <a:off x="711200" y="1955800"/>
            <a:ext cx="7667625" cy="3625608"/>
          </a:xfrm>
          <a:ln>
            <a:noFill/>
          </a:ln>
        </p:spPr>
        <p:txBody>
          <a:bodyPr>
            <a:spAutoFit/>
          </a:bodyPr>
          <a:lstStyle/>
          <a:p>
            <a:pPr>
              <a:lnSpc>
                <a:spcPct val="80000"/>
              </a:lnSpc>
            </a:pPr>
            <a:r>
              <a:rPr lang="en-US" sz="2800" i="1" dirty="0"/>
              <a:t>“Then Mordecai bade them return answer unto Esther, Think not with thyself that thou shalt escape in the king's house, more than all the Jews. For if thou altogether holdest thy peace at this time, then will relief and deliverance arise to the Jews from another place, but thou and thy father's house will perish: and who knoweth whether thou art not come to the kingdom for such a time as this?”</a:t>
            </a:r>
            <a:endParaRPr lang="en-US" sz="2400" dirty="0">
              <a:solidFill>
                <a:srgbClr val="FF0000"/>
              </a:solidFill>
            </a:endParaRPr>
          </a:p>
          <a:p>
            <a:pPr>
              <a:lnSpc>
                <a:spcPct val="80000"/>
              </a:lnSpc>
            </a:pPr>
            <a:r>
              <a:rPr lang="en-US" sz="2800" b="1" dirty="0">
                <a:solidFill>
                  <a:srgbClr val="FF0000"/>
                </a:solidFill>
              </a:rPr>
              <a:t>Esther 4:13-14</a:t>
            </a:r>
          </a:p>
        </p:txBody>
      </p:sp>
      <p:sp>
        <p:nvSpPr>
          <p:cNvPr id="2052" name="Line 4"/>
          <p:cNvSpPr>
            <a:spLocks noChangeShapeType="1"/>
          </p:cNvSpPr>
          <p:nvPr/>
        </p:nvSpPr>
        <p:spPr bwMode="auto">
          <a:xfrm>
            <a:off x="3917950" y="5060950"/>
            <a:ext cx="2938463" cy="0"/>
          </a:xfrm>
          <a:prstGeom prst="line">
            <a:avLst/>
          </a:prstGeom>
          <a:noFill/>
          <a:ln w="57150">
            <a:solidFill>
              <a:schemeClr val="tx1"/>
            </a:solidFill>
            <a:round/>
            <a:headEnd/>
            <a:tailEnd/>
          </a:ln>
          <a:effectLst/>
        </p:spPr>
        <p:txBody>
          <a:bodyPr/>
          <a:lstStyle/>
          <a:p>
            <a:endParaRPr lang="en-US"/>
          </a:p>
        </p:txBody>
      </p:sp>
    </p:spTree>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535236"/>
            <a:ext cx="8229600" cy="769441"/>
          </a:xfrm>
          <a:solidFill>
            <a:schemeClr val="accent1"/>
          </a:solidFill>
          <a:ln>
            <a:solidFill>
              <a:schemeClr val="tx1"/>
            </a:solidFill>
          </a:ln>
        </p:spPr>
        <p:txBody>
          <a:bodyPr>
            <a:spAutoFit/>
          </a:bodyPr>
          <a:lstStyle/>
          <a:p>
            <a:r>
              <a:rPr lang="en-US" b="1" u="sng" dirty="0">
                <a:solidFill>
                  <a:srgbClr val="0000FF"/>
                </a:solidFill>
                <a:latin typeface="LongIsland" pitchFamily="2" charset="0"/>
              </a:rPr>
              <a:t>Step #1</a:t>
            </a:r>
          </a:p>
        </p:txBody>
      </p:sp>
      <p:sp>
        <p:nvSpPr>
          <p:cNvPr id="10243" name="Rectangle 3"/>
          <p:cNvSpPr>
            <a:spLocks noGrp="1" noChangeArrowheads="1"/>
          </p:cNvSpPr>
          <p:nvPr>
            <p:ph type="body" idx="1"/>
          </p:nvPr>
        </p:nvSpPr>
        <p:spPr>
          <a:xfrm>
            <a:off x="457200" y="1600200"/>
            <a:ext cx="7263353" cy="4525963"/>
          </a:xfrm>
        </p:spPr>
        <p:txBody>
          <a:bodyPr wrap="square">
            <a:spAutoFit/>
          </a:bodyPr>
          <a:lstStyle/>
          <a:p>
            <a:r>
              <a:rPr lang="en-US" b="1" dirty="0"/>
              <a:t>Esther’s commitment.</a:t>
            </a:r>
          </a:p>
          <a:p>
            <a:pPr lvl="1"/>
            <a:r>
              <a:rPr lang="en-US" b="1" dirty="0">
                <a:solidFill>
                  <a:srgbClr val="FF0000"/>
                </a:solidFill>
              </a:rPr>
              <a:t>Esther 4:14-17</a:t>
            </a:r>
          </a:p>
          <a:p>
            <a:r>
              <a:rPr lang="en-US" b="1" dirty="0"/>
              <a:t>Mordecai’s insistence for her to go before the king</a:t>
            </a:r>
          </a:p>
          <a:p>
            <a:r>
              <a:rPr lang="en-US" b="1" dirty="0"/>
              <a:t>Esther’s choice. Life or riches</a:t>
            </a:r>
          </a:p>
          <a:p>
            <a:r>
              <a:rPr lang="en-US" b="1" dirty="0"/>
              <a:t>Esther’s noble character.</a:t>
            </a:r>
          </a:p>
          <a:p>
            <a:r>
              <a:rPr lang="en-US" b="1" dirty="0"/>
              <a:t>A special banquet</a:t>
            </a:r>
          </a:p>
          <a:p>
            <a:pPr lvl="1"/>
            <a:r>
              <a:rPr lang="en-US" b="1" dirty="0">
                <a:solidFill>
                  <a:srgbClr val="FF0000"/>
                </a:solidFill>
              </a:rPr>
              <a:t>Esther 5:4</a:t>
            </a:r>
          </a:p>
        </p:txBody>
      </p:sp>
    </p:spTree>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14400" y="328861"/>
            <a:ext cx="8023225" cy="769441"/>
          </a:xfrm>
          <a:solidFill>
            <a:schemeClr val="accent1"/>
          </a:solidFill>
          <a:ln>
            <a:solidFill>
              <a:schemeClr val="tx1"/>
            </a:solidFill>
          </a:ln>
        </p:spPr>
        <p:txBody>
          <a:bodyPr>
            <a:spAutoFit/>
          </a:bodyPr>
          <a:lstStyle/>
          <a:p>
            <a:r>
              <a:rPr lang="en-US" b="1" u="sng" dirty="0">
                <a:solidFill>
                  <a:srgbClr val="0000FF"/>
                </a:solidFill>
                <a:latin typeface="LongIsland" pitchFamily="2" charset="0"/>
              </a:rPr>
              <a:t>Step #2</a:t>
            </a:r>
          </a:p>
        </p:txBody>
      </p:sp>
      <p:sp>
        <p:nvSpPr>
          <p:cNvPr id="11267" name="Rectangle 3"/>
          <p:cNvSpPr>
            <a:spLocks noGrp="1" noChangeArrowheads="1"/>
          </p:cNvSpPr>
          <p:nvPr>
            <p:ph type="body" idx="1"/>
          </p:nvPr>
        </p:nvSpPr>
        <p:spPr>
          <a:xfrm>
            <a:off x="460375" y="1276350"/>
            <a:ext cx="7156483" cy="4647426"/>
          </a:xfrm>
        </p:spPr>
        <p:txBody>
          <a:bodyPr wrap="square">
            <a:spAutoFit/>
          </a:bodyPr>
          <a:lstStyle/>
          <a:p>
            <a:pPr>
              <a:lnSpc>
                <a:spcPct val="80000"/>
              </a:lnSpc>
            </a:pPr>
            <a:r>
              <a:rPr lang="en-US" sz="2800" b="1" dirty="0"/>
              <a:t>Events the night before the 1</a:t>
            </a:r>
            <a:r>
              <a:rPr lang="en-US" sz="2800" b="1" baseline="30000" dirty="0"/>
              <a:t>st</a:t>
            </a:r>
            <a:r>
              <a:rPr lang="en-US" sz="2800" b="1" dirty="0"/>
              <a:t> banquet</a:t>
            </a:r>
          </a:p>
          <a:p>
            <a:pPr lvl="1">
              <a:lnSpc>
                <a:spcPct val="80000"/>
              </a:lnSpc>
            </a:pPr>
            <a:r>
              <a:rPr lang="en-US" sz="2400" b="1" dirty="0">
                <a:solidFill>
                  <a:srgbClr val="FF0000"/>
                </a:solidFill>
              </a:rPr>
              <a:t>Esther 5:9-14</a:t>
            </a:r>
            <a:r>
              <a:rPr lang="en-US" sz="2400" b="1" dirty="0"/>
              <a:t> – Haman’s pride / Plot to hang Mordecai</a:t>
            </a:r>
          </a:p>
          <a:p>
            <a:pPr>
              <a:lnSpc>
                <a:spcPct val="80000"/>
              </a:lnSpc>
            </a:pPr>
            <a:r>
              <a:rPr lang="en-US" sz="2800" b="1" dirty="0"/>
              <a:t>King could not sleep and asked the </a:t>
            </a:r>
            <a:br>
              <a:rPr lang="en-US" sz="2800" b="1" dirty="0"/>
            </a:br>
            <a:r>
              <a:rPr lang="en-US" sz="2800" b="1" dirty="0"/>
              <a:t>chronicles be read</a:t>
            </a:r>
          </a:p>
          <a:p>
            <a:pPr lvl="1">
              <a:lnSpc>
                <a:spcPct val="80000"/>
              </a:lnSpc>
            </a:pPr>
            <a:r>
              <a:rPr lang="en-US" sz="2400" b="1" dirty="0">
                <a:solidFill>
                  <a:srgbClr val="FF0000"/>
                </a:solidFill>
              </a:rPr>
              <a:t>Esther 6:1-3; cf. 2:21-23</a:t>
            </a:r>
          </a:p>
          <a:p>
            <a:pPr>
              <a:lnSpc>
                <a:spcPct val="80000"/>
              </a:lnSpc>
            </a:pPr>
            <a:r>
              <a:rPr lang="en-US" sz="2800" b="1" dirty="0"/>
              <a:t>King’s question to Haman</a:t>
            </a:r>
          </a:p>
          <a:p>
            <a:pPr lvl="1">
              <a:lnSpc>
                <a:spcPct val="80000"/>
              </a:lnSpc>
            </a:pPr>
            <a:r>
              <a:rPr lang="en-US" sz="2400" b="1" dirty="0">
                <a:solidFill>
                  <a:srgbClr val="FF0000"/>
                </a:solidFill>
              </a:rPr>
              <a:t>Esther 6:4ff</a:t>
            </a:r>
          </a:p>
          <a:p>
            <a:pPr>
              <a:lnSpc>
                <a:spcPct val="80000"/>
              </a:lnSpc>
            </a:pPr>
            <a:r>
              <a:rPr lang="en-US" sz="2800" b="1" dirty="0"/>
              <a:t>Haman’s forced to honor Mordecai</a:t>
            </a:r>
          </a:p>
          <a:p>
            <a:pPr lvl="1">
              <a:lnSpc>
                <a:spcPct val="80000"/>
              </a:lnSpc>
            </a:pPr>
            <a:r>
              <a:rPr lang="en-US" sz="2400" b="1" dirty="0">
                <a:solidFill>
                  <a:srgbClr val="FF0000"/>
                </a:solidFill>
              </a:rPr>
              <a:t>Esther 6:7-12</a:t>
            </a:r>
          </a:p>
          <a:p>
            <a:pPr>
              <a:lnSpc>
                <a:spcPct val="80000"/>
              </a:lnSpc>
            </a:pPr>
            <a:r>
              <a:rPr lang="en-US" sz="2800" b="1" dirty="0"/>
              <a:t>Wife’s statement</a:t>
            </a:r>
          </a:p>
          <a:p>
            <a:pPr lvl="1">
              <a:lnSpc>
                <a:spcPct val="80000"/>
              </a:lnSpc>
            </a:pPr>
            <a:r>
              <a:rPr lang="en-US" sz="2400" b="1" dirty="0">
                <a:solidFill>
                  <a:srgbClr val="FF0000"/>
                </a:solidFill>
              </a:rPr>
              <a:t>Esther 6:13</a:t>
            </a:r>
          </a:p>
        </p:txBody>
      </p:sp>
    </p:spTree>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14400" y="328861"/>
            <a:ext cx="8023225" cy="769441"/>
          </a:xfrm>
          <a:solidFill>
            <a:schemeClr val="accent1"/>
          </a:solidFill>
          <a:ln>
            <a:solidFill>
              <a:schemeClr val="tx1"/>
            </a:solidFill>
          </a:ln>
        </p:spPr>
        <p:txBody>
          <a:bodyPr>
            <a:spAutoFit/>
          </a:bodyPr>
          <a:lstStyle/>
          <a:p>
            <a:r>
              <a:rPr lang="en-US" b="1" u="sng" dirty="0">
                <a:solidFill>
                  <a:srgbClr val="0000FF"/>
                </a:solidFill>
                <a:latin typeface="LongIsland" pitchFamily="2" charset="0"/>
              </a:rPr>
              <a:t>Step #3</a:t>
            </a:r>
          </a:p>
        </p:txBody>
      </p:sp>
      <p:sp>
        <p:nvSpPr>
          <p:cNvPr id="12291" name="Rectangle 3"/>
          <p:cNvSpPr>
            <a:spLocks noGrp="1" noChangeArrowheads="1"/>
          </p:cNvSpPr>
          <p:nvPr>
            <p:ph type="body" idx="1"/>
          </p:nvPr>
        </p:nvSpPr>
        <p:spPr>
          <a:xfrm>
            <a:off x="501650" y="1276350"/>
            <a:ext cx="7812791" cy="4425827"/>
          </a:xfrm>
        </p:spPr>
        <p:txBody>
          <a:bodyPr wrap="square">
            <a:spAutoFit/>
          </a:bodyPr>
          <a:lstStyle/>
          <a:p>
            <a:r>
              <a:rPr lang="en-US" b="1" dirty="0"/>
              <a:t>The 2</a:t>
            </a:r>
            <a:r>
              <a:rPr lang="en-US" b="1" baseline="30000" dirty="0"/>
              <a:t>nd</a:t>
            </a:r>
            <a:r>
              <a:rPr lang="en-US" b="1" dirty="0"/>
              <a:t> banquet</a:t>
            </a:r>
          </a:p>
          <a:p>
            <a:pPr lvl="1"/>
            <a:r>
              <a:rPr lang="en-US" b="1" dirty="0">
                <a:solidFill>
                  <a:srgbClr val="FF0000"/>
                </a:solidFill>
              </a:rPr>
              <a:t>Esther 6:14 – 7:1</a:t>
            </a:r>
          </a:p>
          <a:p>
            <a:r>
              <a:rPr lang="en-US" b="1" dirty="0"/>
              <a:t>Esther reveals her request to the king</a:t>
            </a:r>
          </a:p>
          <a:p>
            <a:pPr lvl="1"/>
            <a:r>
              <a:rPr lang="en-US" b="1" dirty="0">
                <a:solidFill>
                  <a:srgbClr val="FF0000"/>
                </a:solidFill>
              </a:rPr>
              <a:t>Esther 7:3-6</a:t>
            </a:r>
          </a:p>
          <a:p>
            <a:r>
              <a:rPr lang="en-US" b="1" dirty="0"/>
              <a:t>Haman pleads for his life</a:t>
            </a:r>
          </a:p>
          <a:p>
            <a:pPr lvl="1"/>
            <a:r>
              <a:rPr lang="en-US" b="1" dirty="0">
                <a:solidFill>
                  <a:srgbClr val="FF0000"/>
                </a:solidFill>
              </a:rPr>
              <a:t>Esther 7:6-8</a:t>
            </a:r>
          </a:p>
          <a:p>
            <a:r>
              <a:rPr lang="en-US" b="1" dirty="0"/>
              <a:t>Haman hanged on his own gallows</a:t>
            </a:r>
          </a:p>
          <a:p>
            <a:pPr lvl="1"/>
            <a:r>
              <a:rPr lang="en-US" b="1" dirty="0">
                <a:solidFill>
                  <a:srgbClr val="FF0000"/>
                </a:solidFill>
              </a:rPr>
              <a:t>Esther 7:9-10</a:t>
            </a:r>
          </a:p>
        </p:txBody>
      </p:sp>
    </p:spTree>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14400" y="328861"/>
            <a:ext cx="8023225" cy="769441"/>
          </a:xfrm>
          <a:solidFill>
            <a:schemeClr val="accent1"/>
          </a:solidFill>
          <a:ln>
            <a:solidFill>
              <a:schemeClr val="tx1"/>
            </a:solidFill>
          </a:ln>
        </p:spPr>
        <p:txBody>
          <a:bodyPr>
            <a:spAutoFit/>
          </a:bodyPr>
          <a:lstStyle/>
          <a:p>
            <a:r>
              <a:rPr lang="en-US" b="1" u="sng" dirty="0">
                <a:solidFill>
                  <a:srgbClr val="0000FF"/>
                </a:solidFill>
                <a:latin typeface="LongIsland" pitchFamily="2" charset="0"/>
              </a:rPr>
              <a:t>Step #4</a:t>
            </a:r>
          </a:p>
        </p:txBody>
      </p:sp>
      <p:sp>
        <p:nvSpPr>
          <p:cNvPr id="13315" name="Rectangle 3"/>
          <p:cNvSpPr>
            <a:spLocks noGrp="1" noChangeArrowheads="1"/>
          </p:cNvSpPr>
          <p:nvPr>
            <p:ph type="body" idx="1"/>
          </p:nvPr>
        </p:nvSpPr>
        <p:spPr>
          <a:xfrm>
            <a:off x="501650" y="1276350"/>
            <a:ext cx="7803364" cy="4499693"/>
          </a:xfrm>
        </p:spPr>
        <p:txBody>
          <a:bodyPr wrap="square">
            <a:spAutoFit/>
          </a:bodyPr>
          <a:lstStyle/>
          <a:p>
            <a:pPr>
              <a:lnSpc>
                <a:spcPct val="90000"/>
              </a:lnSpc>
            </a:pPr>
            <a:r>
              <a:rPr lang="en-US" b="1" dirty="0"/>
              <a:t>Mordecai given Haman’s position</a:t>
            </a:r>
          </a:p>
          <a:p>
            <a:pPr lvl="1">
              <a:lnSpc>
                <a:spcPct val="90000"/>
              </a:lnSpc>
            </a:pPr>
            <a:r>
              <a:rPr lang="en-US" b="1" dirty="0">
                <a:solidFill>
                  <a:srgbClr val="FF0000"/>
                </a:solidFill>
              </a:rPr>
              <a:t>Esther 8:1-2</a:t>
            </a:r>
          </a:p>
          <a:p>
            <a:pPr>
              <a:lnSpc>
                <a:spcPct val="90000"/>
              </a:lnSpc>
            </a:pPr>
            <a:r>
              <a:rPr lang="en-US" b="1" dirty="0"/>
              <a:t>What about the decree?</a:t>
            </a:r>
          </a:p>
          <a:p>
            <a:pPr lvl="1">
              <a:lnSpc>
                <a:spcPct val="90000"/>
              </a:lnSpc>
            </a:pPr>
            <a:r>
              <a:rPr lang="en-US" b="1" dirty="0">
                <a:solidFill>
                  <a:srgbClr val="FF0000"/>
                </a:solidFill>
              </a:rPr>
              <a:t>Esther 8:3-6</a:t>
            </a:r>
            <a:r>
              <a:rPr lang="en-US" b="1" dirty="0"/>
              <a:t> – Esther again risks her life.</a:t>
            </a:r>
          </a:p>
          <a:p>
            <a:pPr>
              <a:lnSpc>
                <a:spcPct val="90000"/>
              </a:lnSpc>
            </a:pPr>
            <a:r>
              <a:rPr lang="en-US" b="1" dirty="0"/>
              <a:t>King sends out a new decree</a:t>
            </a:r>
          </a:p>
          <a:p>
            <a:pPr lvl="1">
              <a:lnSpc>
                <a:spcPct val="90000"/>
              </a:lnSpc>
            </a:pPr>
            <a:r>
              <a:rPr lang="en-US" b="1" dirty="0">
                <a:solidFill>
                  <a:srgbClr val="FF0000"/>
                </a:solidFill>
              </a:rPr>
              <a:t>Esther 8:8-10</a:t>
            </a:r>
          </a:p>
          <a:p>
            <a:pPr>
              <a:lnSpc>
                <a:spcPct val="90000"/>
              </a:lnSpc>
            </a:pPr>
            <a:r>
              <a:rPr lang="en-US" b="1" dirty="0"/>
              <a:t>Jews given permission to defend themselves</a:t>
            </a:r>
          </a:p>
          <a:p>
            <a:pPr lvl="1">
              <a:lnSpc>
                <a:spcPct val="90000"/>
              </a:lnSpc>
            </a:pPr>
            <a:r>
              <a:rPr lang="en-US" b="1" dirty="0">
                <a:solidFill>
                  <a:srgbClr val="FF0000"/>
                </a:solidFill>
              </a:rPr>
              <a:t>Esther 8:11-17</a:t>
            </a:r>
          </a:p>
        </p:txBody>
      </p:sp>
    </p:spTree>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521563"/>
            <a:ext cx="8229600" cy="707886"/>
          </a:xfrm>
          <a:solidFill>
            <a:schemeClr val="accent1"/>
          </a:solidFill>
          <a:ln>
            <a:solidFill>
              <a:schemeClr val="tx1"/>
            </a:solidFill>
          </a:ln>
        </p:spPr>
        <p:txBody>
          <a:bodyPr>
            <a:spAutoFit/>
          </a:bodyPr>
          <a:lstStyle/>
          <a:p>
            <a:r>
              <a:rPr lang="en-US" sz="4000" b="1" u="sng" dirty="0">
                <a:solidFill>
                  <a:srgbClr val="0000FF"/>
                </a:solidFill>
                <a:latin typeface="LongIsland" pitchFamily="2" charset="0"/>
              </a:rPr>
              <a:t>Can We See God in All of This</a:t>
            </a:r>
            <a:r>
              <a:rPr lang="en-US" sz="4000" b="1" dirty="0">
                <a:solidFill>
                  <a:srgbClr val="0000FF"/>
                </a:solidFill>
                <a:latin typeface="LongIsland" pitchFamily="2" charset="0"/>
              </a:rPr>
              <a:t>?</a:t>
            </a:r>
          </a:p>
        </p:txBody>
      </p:sp>
      <p:sp>
        <p:nvSpPr>
          <p:cNvPr id="14339" name="Rectangle 3"/>
          <p:cNvSpPr>
            <a:spLocks noGrp="1" noChangeArrowheads="1"/>
          </p:cNvSpPr>
          <p:nvPr>
            <p:ph type="body" idx="1"/>
          </p:nvPr>
        </p:nvSpPr>
        <p:spPr>
          <a:xfrm>
            <a:off x="457201" y="1600200"/>
            <a:ext cx="7819534" cy="5090624"/>
          </a:xfrm>
          <a:solidFill>
            <a:schemeClr val="bg1"/>
          </a:solidFill>
          <a:ln>
            <a:solidFill>
              <a:schemeClr val="bg1">
                <a:alpha val="0"/>
              </a:schemeClr>
            </a:solidFill>
          </a:ln>
        </p:spPr>
        <p:txBody>
          <a:bodyPr wrap="square">
            <a:spAutoFit/>
          </a:bodyPr>
          <a:lstStyle/>
          <a:p>
            <a:pPr>
              <a:lnSpc>
                <a:spcPct val="90000"/>
              </a:lnSpc>
            </a:pPr>
            <a:r>
              <a:rPr lang="en-US" sz="2800" b="1" dirty="0"/>
              <a:t>An orphan taken by Mordecai</a:t>
            </a:r>
            <a:r>
              <a:rPr lang="en-US" sz="2800" dirty="0"/>
              <a:t> </a:t>
            </a:r>
            <a:r>
              <a:rPr lang="en-US" sz="2800" b="1" dirty="0">
                <a:solidFill>
                  <a:srgbClr val="FF0000"/>
                </a:solidFill>
              </a:rPr>
              <a:t>(2:7)</a:t>
            </a:r>
          </a:p>
          <a:p>
            <a:pPr>
              <a:lnSpc>
                <a:spcPct val="90000"/>
              </a:lnSpc>
            </a:pPr>
            <a:r>
              <a:rPr lang="en-US" sz="2800" b="1" dirty="0"/>
              <a:t>What if she had ended up in the home of other relatives?</a:t>
            </a:r>
          </a:p>
          <a:p>
            <a:pPr>
              <a:lnSpc>
                <a:spcPct val="90000"/>
              </a:lnSpc>
            </a:pPr>
            <a:r>
              <a:rPr lang="en-US" sz="2800" b="1" dirty="0"/>
              <a:t>What if Esther revealed her identity to the king other than when Mordecai had instructed?</a:t>
            </a:r>
          </a:p>
          <a:p>
            <a:pPr>
              <a:lnSpc>
                <a:spcPct val="90000"/>
              </a:lnSpc>
            </a:pPr>
            <a:r>
              <a:rPr lang="en-US" sz="2800" b="1" dirty="0"/>
              <a:t>How did it happen that Mordecai sent out the decree that averted the effects of Haman’s decree?</a:t>
            </a:r>
            <a:r>
              <a:rPr lang="en-US" sz="2800" dirty="0"/>
              <a:t> </a:t>
            </a:r>
            <a:r>
              <a:rPr lang="en-US" sz="2800" b="1" dirty="0">
                <a:solidFill>
                  <a:srgbClr val="FF0000"/>
                </a:solidFill>
              </a:rPr>
              <a:t>(8:3-4, 7-9)</a:t>
            </a:r>
          </a:p>
          <a:p>
            <a:pPr>
              <a:lnSpc>
                <a:spcPct val="90000"/>
              </a:lnSpc>
            </a:pPr>
            <a:r>
              <a:rPr lang="en-US" sz="2800" b="1" dirty="0"/>
              <a:t>How did Mordecai happen to be the man of wisdom and intelligence involved in this plan?</a:t>
            </a:r>
            <a:endParaRPr lang="en-US" sz="2800" dirty="0"/>
          </a:p>
        </p:txBody>
      </p:sp>
    </p:spTree>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521563"/>
            <a:ext cx="8229600" cy="707886"/>
          </a:xfrm>
          <a:solidFill>
            <a:schemeClr val="accent1"/>
          </a:solidFill>
          <a:ln>
            <a:solidFill>
              <a:schemeClr val="tx1"/>
            </a:solidFill>
          </a:ln>
        </p:spPr>
        <p:txBody>
          <a:bodyPr>
            <a:spAutoFit/>
          </a:bodyPr>
          <a:lstStyle/>
          <a:p>
            <a:r>
              <a:rPr lang="en-US" sz="4000" b="1" u="sng" dirty="0">
                <a:solidFill>
                  <a:srgbClr val="0000FF"/>
                </a:solidFill>
                <a:latin typeface="LongIsland" pitchFamily="2" charset="0"/>
              </a:rPr>
              <a:t>Can We See God in All of This</a:t>
            </a:r>
            <a:r>
              <a:rPr lang="en-US" sz="4000" b="1" dirty="0">
                <a:solidFill>
                  <a:srgbClr val="0000FF"/>
                </a:solidFill>
                <a:latin typeface="LongIsland" pitchFamily="2" charset="0"/>
              </a:rPr>
              <a:t>?</a:t>
            </a:r>
          </a:p>
        </p:txBody>
      </p:sp>
      <p:sp>
        <p:nvSpPr>
          <p:cNvPr id="15363" name="Rectangle 3"/>
          <p:cNvSpPr>
            <a:spLocks noGrp="1" noChangeArrowheads="1"/>
          </p:cNvSpPr>
          <p:nvPr>
            <p:ph type="body" idx="1"/>
          </p:nvPr>
        </p:nvSpPr>
        <p:spPr>
          <a:xfrm>
            <a:off x="457200" y="1600200"/>
            <a:ext cx="7696986" cy="4228850"/>
          </a:xfrm>
        </p:spPr>
        <p:txBody>
          <a:bodyPr wrap="square">
            <a:spAutoFit/>
          </a:bodyPr>
          <a:lstStyle/>
          <a:p>
            <a:pPr>
              <a:lnSpc>
                <a:spcPct val="80000"/>
              </a:lnSpc>
            </a:pPr>
            <a:r>
              <a:rPr lang="en-US" sz="2800" b="1" dirty="0"/>
              <a:t>How did Mordecai happen to even be alive at the time to be appointed as Prime Minister?</a:t>
            </a:r>
          </a:p>
          <a:p>
            <a:pPr>
              <a:lnSpc>
                <a:spcPct val="80000"/>
              </a:lnSpc>
            </a:pPr>
            <a:r>
              <a:rPr lang="en-US" sz="2800" b="1" dirty="0"/>
              <a:t>How come the king had trouble sleeping and asked for the chronicles?</a:t>
            </a:r>
          </a:p>
          <a:p>
            <a:pPr>
              <a:lnSpc>
                <a:spcPct val="80000"/>
              </a:lnSpc>
            </a:pPr>
            <a:r>
              <a:rPr lang="en-US" sz="2800" b="1" dirty="0"/>
              <a:t>How did the king happen to hear about Mordecai saving his life?</a:t>
            </a:r>
          </a:p>
          <a:p>
            <a:pPr>
              <a:lnSpc>
                <a:spcPct val="80000"/>
              </a:lnSpc>
            </a:pPr>
            <a:r>
              <a:rPr lang="en-US" sz="2800" b="1" dirty="0"/>
              <a:t>How did it happen that until now the good deed of Mordecai had been overlooked?</a:t>
            </a:r>
          </a:p>
          <a:p>
            <a:pPr>
              <a:lnSpc>
                <a:spcPct val="80000"/>
              </a:lnSpc>
            </a:pPr>
            <a:r>
              <a:rPr lang="en-US" sz="2800" b="1" dirty="0"/>
              <a:t>How did a young Jewish orphan become Queen over a world empire?</a:t>
            </a:r>
            <a:endParaRPr lang="en-US" sz="2800" dirty="0"/>
          </a:p>
        </p:txBody>
      </p:sp>
    </p:spTree>
  </p:cSld>
  <p:clrMapOvr>
    <a:masterClrMapping/>
  </p:clrMapOvr>
  <p:transition spd="slow">
    <p:fade thruBlk="1"/>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521563"/>
            <a:ext cx="8229600" cy="707886"/>
          </a:xfrm>
          <a:solidFill>
            <a:schemeClr val="accent1"/>
          </a:solidFill>
          <a:ln>
            <a:solidFill>
              <a:schemeClr val="tx1"/>
            </a:solidFill>
          </a:ln>
        </p:spPr>
        <p:txBody>
          <a:bodyPr>
            <a:spAutoFit/>
          </a:bodyPr>
          <a:lstStyle/>
          <a:p>
            <a:r>
              <a:rPr lang="en-US" sz="4000" b="1" u="sng" dirty="0">
                <a:solidFill>
                  <a:srgbClr val="0000FF"/>
                </a:solidFill>
                <a:latin typeface="LongIsland" pitchFamily="2" charset="0"/>
              </a:rPr>
              <a:t>Can We See God in All of This</a:t>
            </a:r>
            <a:r>
              <a:rPr lang="en-US" sz="4000" b="1" dirty="0">
                <a:solidFill>
                  <a:srgbClr val="0000FF"/>
                </a:solidFill>
                <a:latin typeface="LongIsland" pitchFamily="2" charset="0"/>
              </a:rPr>
              <a:t>?</a:t>
            </a:r>
          </a:p>
        </p:txBody>
      </p:sp>
      <p:sp>
        <p:nvSpPr>
          <p:cNvPr id="18435" name="Rectangle 3"/>
          <p:cNvSpPr>
            <a:spLocks noGrp="1" noChangeArrowheads="1"/>
          </p:cNvSpPr>
          <p:nvPr>
            <p:ph type="body" idx="1"/>
          </p:nvPr>
        </p:nvSpPr>
        <p:spPr>
          <a:xfrm>
            <a:off x="457200" y="1540240"/>
            <a:ext cx="7885522" cy="5226046"/>
          </a:xfrm>
        </p:spPr>
        <p:txBody>
          <a:bodyPr wrap="square">
            <a:spAutoFit/>
          </a:bodyPr>
          <a:lstStyle/>
          <a:p>
            <a:pPr>
              <a:spcBef>
                <a:spcPts val="0"/>
              </a:spcBef>
            </a:pPr>
            <a:r>
              <a:rPr lang="en-US" dirty="0"/>
              <a:t>Though never named in the book, God is there … in every chapter and every verse; in every event we have looked at, all to the bringing about of good for His people.</a:t>
            </a:r>
          </a:p>
          <a:p>
            <a:pPr>
              <a:spcBef>
                <a:spcPts val="0"/>
              </a:spcBef>
            </a:pPr>
            <a:r>
              <a:rPr lang="en-US" sz="2800" i="1" dirty="0"/>
              <a:t>“For if thou altogether holdest thy peace at this time, </a:t>
            </a:r>
            <a:r>
              <a:rPr lang="en-US" sz="2800" i="1" dirty="0">
                <a:solidFill>
                  <a:srgbClr val="FF0000"/>
                </a:solidFill>
              </a:rPr>
              <a:t>then will relief and deliverance arise to the Jews from another place, </a:t>
            </a:r>
            <a:r>
              <a:rPr lang="en-US" sz="2800" i="1" dirty="0"/>
              <a:t>but thou and thy father’s house will perish: and </a:t>
            </a:r>
            <a:r>
              <a:rPr lang="en-US" sz="2800" i="1" dirty="0">
                <a:solidFill>
                  <a:srgbClr val="FF0000"/>
                </a:solidFill>
              </a:rPr>
              <a:t>who knoweth whether thou art not come to the kingdom for such a time as this?” </a:t>
            </a:r>
            <a:r>
              <a:rPr lang="en-US" sz="2800" b="1" i="1" dirty="0">
                <a:solidFill>
                  <a:srgbClr val="FF0000"/>
                </a:solidFill>
              </a:rPr>
              <a:t>Esther 4:13-14</a:t>
            </a:r>
            <a:endParaRPr lang="en-US" sz="2800" i="1" dirty="0"/>
          </a:p>
        </p:txBody>
      </p:sp>
    </p:spTree>
  </p:cSld>
  <p:clrMapOvr>
    <a:masterClrMapping/>
  </p:clrMapOvr>
  <p:transition spd="slow">
    <p:fade thruBlk="1"/>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25438" y="476498"/>
            <a:ext cx="8229600" cy="769441"/>
          </a:xfrm>
          <a:solidFill>
            <a:schemeClr val="bg1"/>
          </a:solidFill>
          <a:ln w="38100">
            <a:solidFill>
              <a:srgbClr val="0000FF"/>
            </a:solidFill>
          </a:ln>
        </p:spPr>
        <p:txBody>
          <a:bodyPr>
            <a:spAutoFit/>
          </a:bodyPr>
          <a:lstStyle/>
          <a:p>
            <a:r>
              <a:rPr lang="en-US" b="1" u="sng" dirty="0">
                <a:latin typeface="OldCentury" pitchFamily="2" charset="0"/>
              </a:rPr>
              <a:t>Reminder</a:t>
            </a:r>
          </a:p>
        </p:txBody>
      </p:sp>
      <p:sp>
        <p:nvSpPr>
          <p:cNvPr id="21507" name="Rectangle 3"/>
          <p:cNvSpPr>
            <a:spLocks noGrp="1" noChangeArrowheads="1"/>
          </p:cNvSpPr>
          <p:nvPr>
            <p:ph type="body" idx="1"/>
          </p:nvPr>
        </p:nvSpPr>
        <p:spPr>
          <a:xfrm>
            <a:off x="619125" y="1506538"/>
            <a:ext cx="7308817" cy="2123658"/>
          </a:xfrm>
        </p:spPr>
        <p:txBody>
          <a:bodyPr wrap="square">
            <a:spAutoFit/>
          </a:bodyPr>
          <a:lstStyle/>
          <a:p>
            <a:r>
              <a:rPr lang="en-US" sz="3600" b="1" dirty="0"/>
              <a:t>Ecclesiastes 9:1</a:t>
            </a:r>
            <a:r>
              <a:rPr lang="en-US" sz="3600" dirty="0"/>
              <a:t>, </a:t>
            </a:r>
            <a:r>
              <a:rPr lang="en-US" i="1" dirty="0"/>
              <a:t>“For all this I laid to my heart, even to explore all this: that the righteous, and the wise, and their works, are in the hand of God.”</a:t>
            </a:r>
            <a:endParaRPr lang="en-US" dirty="0"/>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Rectangle 2">
            <a:extLst>
              <a:ext uri="{FF2B5EF4-FFF2-40B4-BE49-F238E27FC236}">
                <a16:creationId xmlns:a16="http://schemas.microsoft.com/office/drawing/2014/main" id="{0C1BEC90-4C0D-4FB5-B6F0-BF2AAD3C7490}"/>
              </a:ext>
            </a:extLst>
          </p:cNvPr>
          <p:cNvSpPr>
            <a:spLocks noGrp="1" noChangeArrowheads="1"/>
          </p:cNvSpPr>
          <p:nvPr>
            <p:ph type="title"/>
          </p:nvPr>
        </p:nvSpPr>
        <p:spPr>
          <a:xfrm>
            <a:off x="304800" y="224135"/>
            <a:ext cx="8534400" cy="923330"/>
          </a:xfrm>
        </p:spPr>
        <p:txBody>
          <a:bodyPr>
            <a:spAutoFit/>
          </a:bodyPr>
          <a:lstStyle/>
          <a:p>
            <a:pPr algn="ctr" eaLnBrk="1" hangingPunct="1"/>
            <a:r>
              <a:rPr lang="en-US" altLang="en-US" sz="5400" b="1" dirty="0">
                <a:solidFill>
                  <a:schemeClr val="tx1"/>
                </a:solidFill>
                <a:latin typeface="Arial" panose="020B0604020202020204" pitchFamily="34" charset="0"/>
                <a:cs typeface="Arial" panose="020B0604020202020204" pitchFamily="34" charset="0"/>
              </a:rPr>
              <a:t>Jerusalem Is Rebuilt</a:t>
            </a:r>
          </a:p>
        </p:txBody>
      </p:sp>
      <p:sp>
        <p:nvSpPr>
          <p:cNvPr id="8195" name="Rectangle 3">
            <a:extLst>
              <a:ext uri="{FF2B5EF4-FFF2-40B4-BE49-F238E27FC236}">
                <a16:creationId xmlns:a16="http://schemas.microsoft.com/office/drawing/2014/main" id="{A77B64C6-A6D5-425A-903B-487B3448177A}"/>
              </a:ext>
            </a:extLst>
          </p:cNvPr>
          <p:cNvSpPr>
            <a:spLocks noGrp="1" noChangeArrowheads="1"/>
          </p:cNvSpPr>
          <p:nvPr>
            <p:ph idx="1"/>
          </p:nvPr>
        </p:nvSpPr>
        <p:spPr>
          <a:xfrm>
            <a:off x="381000" y="1219200"/>
            <a:ext cx="8382000" cy="830997"/>
          </a:xfrm>
        </p:spPr>
        <p:txBody>
          <a:bodyPr>
            <a:spAutoFit/>
          </a:bodyPr>
          <a:lstStyle/>
          <a:p>
            <a:pPr eaLnBrk="1" hangingPunct="1"/>
            <a:r>
              <a:rPr lang="en-US" altLang="en-US" sz="2400" dirty="0">
                <a:solidFill>
                  <a:schemeClr val="tx1"/>
                </a:solidFill>
                <a:latin typeface="Arial" panose="020B0604020202020204" pitchFamily="34" charset="0"/>
                <a:cs typeface="Arial" panose="020B0604020202020204" pitchFamily="34" charset="0"/>
              </a:rPr>
              <a:t>Persia now controls all the territories once held by Assyrian and Babylonian empires</a:t>
            </a:r>
          </a:p>
        </p:txBody>
      </p:sp>
      <p:pic>
        <p:nvPicPr>
          <p:cNvPr id="8204" name="Picture 12">
            <a:extLst>
              <a:ext uri="{FF2B5EF4-FFF2-40B4-BE49-F238E27FC236}">
                <a16:creationId xmlns:a16="http://schemas.microsoft.com/office/drawing/2014/main" id="{254BD7CF-A55C-49DF-A7F0-8DD7A09671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7" y="2028827"/>
            <a:ext cx="8848725"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441" name="Straight Connector 11">
            <a:extLst>
              <a:ext uri="{FF2B5EF4-FFF2-40B4-BE49-F238E27FC236}">
                <a16:creationId xmlns:a16="http://schemas.microsoft.com/office/drawing/2014/main" id="{652FB279-BF75-443F-AC16-F836BE20DF3B}"/>
              </a:ext>
            </a:extLst>
          </p:cNvPr>
          <p:cNvCxnSpPr>
            <a:cxnSpLocks noChangeShapeType="1"/>
          </p:cNvCxnSpPr>
          <p:nvPr/>
        </p:nvCxnSpPr>
        <p:spPr bwMode="auto">
          <a:xfrm>
            <a:off x="457200" y="11430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ounded Rectangle 13">
            <a:extLst>
              <a:ext uri="{FF2B5EF4-FFF2-40B4-BE49-F238E27FC236}">
                <a16:creationId xmlns:a16="http://schemas.microsoft.com/office/drawing/2014/main" id="{23227FF4-2DBF-4A05-85B1-3BDAB8BBFF29}"/>
              </a:ext>
            </a:extLst>
          </p:cNvPr>
          <p:cNvSpPr>
            <a:spLocks noChangeArrowheads="1"/>
          </p:cNvSpPr>
          <p:nvPr/>
        </p:nvSpPr>
        <p:spPr bwMode="auto">
          <a:xfrm>
            <a:off x="7391400" y="457200"/>
            <a:ext cx="1295400" cy="533400"/>
          </a:xfrm>
          <a:prstGeom prst="roundRect">
            <a:avLst>
              <a:gd name="adj" fmla="val 16667"/>
            </a:avLst>
          </a:prstGeom>
          <a:solidFill>
            <a:schemeClr val="tx1"/>
          </a:solidFill>
          <a:ln>
            <a:noFill/>
          </a:ln>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sp>
        <p:nvSpPr>
          <p:cNvPr id="19465" name="Rectangle 2">
            <a:extLst>
              <a:ext uri="{FF2B5EF4-FFF2-40B4-BE49-F238E27FC236}">
                <a16:creationId xmlns:a16="http://schemas.microsoft.com/office/drawing/2014/main" id="{2112519C-CF0C-4423-8C6B-4A045EC12AAF}"/>
              </a:ext>
            </a:extLst>
          </p:cNvPr>
          <p:cNvSpPr>
            <a:spLocks noGrp="1" noChangeArrowheads="1"/>
          </p:cNvSpPr>
          <p:nvPr>
            <p:ph type="title"/>
          </p:nvPr>
        </p:nvSpPr>
        <p:spPr>
          <a:xfrm>
            <a:off x="228600" y="270302"/>
            <a:ext cx="7239000" cy="830997"/>
          </a:xfrm>
        </p:spPr>
        <p:txBody>
          <a:bodyPr>
            <a:spAutoFit/>
          </a:bodyPr>
          <a:lstStyle/>
          <a:p>
            <a:pPr algn="ctr" eaLnBrk="1" hangingPunct="1"/>
            <a:r>
              <a:rPr lang="en-US" altLang="en-US" sz="4800" b="1" dirty="0">
                <a:solidFill>
                  <a:schemeClr val="tx1"/>
                </a:solidFill>
                <a:latin typeface="Arial" panose="020B0604020202020204" pitchFamily="34" charset="0"/>
                <a:cs typeface="Arial" panose="020B0604020202020204" pitchFamily="34" charset="0"/>
              </a:rPr>
              <a:t>Captives Free to Return</a:t>
            </a:r>
          </a:p>
        </p:txBody>
      </p:sp>
      <p:sp>
        <p:nvSpPr>
          <p:cNvPr id="9219" name="Rectangle 3">
            <a:extLst>
              <a:ext uri="{FF2B5EF4-FFF2-40B4-BE49-F238E27FC236}">
                <a16:creationId xmlns:a16="http://schemas.microsoft.com/office/drawing/2014/main" id="{4A4DD3A0-682A-4255-BB95-33568EEAC867}"/>
              </a:ext>
            </a:extLst>
          </p:cNvPr>
          <p:cNvSpPr>
            <a:spLocks noGrp="1" noChangeArrowheads="1"/>
          </p:cNvSpPr>
          <p:nvPr>
            <p:ph idx="1"/>
          </p:nvPr>
        </p:nvSpPr>
        <p:spPr>
          <a:xfrm>
            <a:off x="381000" y="1295400"/>
            <a:ext cx="8382000" cy="4475071"/>
          </a:xfrm>
        </p:spPr>
        <p:txBody>
          <a:bodyPr>
            <a:spAutoFit/>
          </a:bodyPr>
          <a:lstStyle/>
          <a:p>
            <a:pPr eaLnBrk="1" hangingPunct="1">
              <a:lnSpc>
                <a:spcPct val="90000"/>
              </a:lnSpc>
            </a:pPr>
            <a:r>
              <a:rPr lang="en-US" altLang="en-US" sz="3200" dirty="0">
                <a:solidFill>
                  <a:schemeClr val="tx1"/>
                </a:solidFill>
                <a:latin typeface="Arial" panose="020B0604020202020204" pitchFamily="34" charset="0"/>
                <a:cs typeface="Arial" panose="020B0604020202020204" pitchFamily="34" charset="0"/>
              </a:rPr>
              <a:t>Many Israelites stayed where they were</a:t>
            </a:r>
          </a:p>
          <a:p>
            <a:pPr lvl="1" eaLnBrk="1" hangingPunct="1">
              <a:lnSpc>
                <a:spcPct val="90000"/>
              </a:lnSpc>
            </a:pPr>
            <a:r>
              <a:rPr lang="en-US" altLang="en-US" sz="3000" dirty="0">
                <a:solidFill>
                  <a:schemeClr val="tx1"/>
                </a:solidFill>
                <a:latin typeface="Arial" panose="020B0604020202020204" pitchFamily="34" charset="0"/>
                <a:cs typeface="Arial" panose="020B0604020202020204" pitchFamily="34" charset="0"/>
              </a:rPr>
              <a:t>It has been almost 200 years since the first captives have been taken from Israel. </a:t>
            </a:r>
            <a:br>
              <a:rPr lang="en-US" altLang="en-US" sz="3000" dirty="0">
                <a:solidFill>
                  <a:schemeClr val="tx1"/>
                </a:solidFill>
                <a:latin typeface="Arial" panose="020B0604020202020204" pitchFamily="34" charset="0"/>
                <a:cs typeface="Arial" panose="020B0604020202020204" pitchFamily="34" charset="0"/>
              </a:rPr>
            </a:br>
            <a:r>
              <a:rPr lang="en-US" altLang="en-US" sz="3000" dirty="0">
                <a:solidFill>
                  <a:schemeClr val="tx1"/>
                </a:solidFill>
                <a:latin typeface="Arial" panose="020B0604020202020204" pitchFamily="34" charset="0"/>
                <a:cs typeface="Arial" panose="020B0604020202020204" pitchFamily="34" charset="0"/>
              </a:rPr>
              <a:t>721 BC</a:t>
            </a:r>
          </a:p>
          <a:p>
            <a:pPr lvl="1" eaLnBrk="1" hangingPunct="1">
              <a:lnSpc>
                <a:spcPct val="90000"/>
              </a:lnSpc>
            </a:pPr>
            <a:r>
              <a:rPr lang="en-US" altLang="en-US" sz="3000" dirty="0">
                <a:solidFill>
                  <a:schemeClr val="tx1"/>
                </a:solidFill>
                <a:latin typeface="Arial" panose="020B0604020202020204" pitchFamily="34" charset="0"/>
                <a:cs typeface="Arial" panose="020B0604020202020204" pitchFamily="34" charset="0"/>
              </a:rPr>
              <a:t>The most recent captives have been gone 50 years</a:t>
            </a:r>
          </a:p>
          <a:p>
            <a:pPr lvl="2" eaLnBrk="1" hangingPunct="1">
              <a:lnSpc>
                <a:spcPct val="90000"/>
              </a:lnSpc>
            </a:pPr>
            <a:r>
              <a:rPr lang="en-US" altLang="en-US" sz="2800" dirty="0">
                <a:solidFill>
                  <a:schemeClr val="tx1"/>
                </a:solidFill>
                <a:latin typeface="Arial" panose="020B0604020202020204" pitchFamily="34" charset="0"/>
                <a:cs typeface="Arial" panose="020B0604020202020204" pitchFamily="34" charset="0"/>
              </a:rPr>
              <a:t>They built homes and were content</a:t>
            </a:r>
            <a:br>
              <a:rPr lang="en-US" altLang="en-US" sz="2800" dirty="0">
                <a:solidFill>
                  <a:schemeClr val="tx1"/>
                </a:solidFill>
                <a:latin typeface="Arial" panose="020B0604020202020204" pitchFamily="34" charset="0"/>
                <a:cs typeface="Arial" panose="020B0604020202020204" pitchFamily="34" charset="0"/>
              </a:rPr>
            </a:br>
            <a:r>
              <a:rPr lang="en-US" altLang="en-US" sz="2800" dirty="0">
                <a:solidFill>
                  <a:schemeClr val="tx1"/>
                </a:solidFill>
                <a:latin typeface="Arial" panose="020B0604020202020204" pitchFamily="34" charset="0"/>
                <a:cs typeface="Arial" panose="020B0604020202020204" pitchFamily="34" charset="0"/>
              </a:rPr>
              <a:t>to stay</a:t>
            </a:r>
          </a:p>
          <a:p>
            <a:pPr lvl="1" eaLnBrk="1" hangingPunct="1">
              <a:lnSpc>
                <a:spcPct val="90000"/>
              </a:lnSpc>
            </a:pPr>
            <a:r>
              <a:rPr lang="en-US" altLang="en-US" sz="3000" dirty="0">
                <a:solidFill>
                  <a:schemeClr val="tx1"/>
                </a:solidFill>
                <a:latin typeface="Arial" panose="020B0604020202020204" pitchFamily="34" charset="0"/>
                <a:cs typeface="Arial" panose="020B0604020202020204" pitchFamily="34" charset="0"/>
              </a:rPr>
              <a:t>It was their choice whether to return or not.</a:t>
            </a:r>
          </a:p>
        </p:txBody>
      </p:sp>
      <p:sp>
        <p:nvSpPr>
          <p:cNvPr id="19464" name="WordArt 11">
            <a:extLst>
              <a:ext uri="{FF2B5EF4-FFF2-40B4-BE49-F238E27FC236}">
                <a16:creationId xmlns:a16="http://schemas.microsoft.com/office/drawing/2014/main" id="{0A6997AF-4CCF-40A2-BFC7-3840A29256D5}"/>
              </a:ext>
            </a:extLst>
          </p:cNvPr>
          <p:cNvSpPr>
            <a:spLocks noChangeArrowheads="1" noChangeShapeType="1" noTextEdit="1"/>
          </p:cNvSpPr>
          <p:nvPr/>
        </p:nvSpPr>
        <p:spPr bwMode="auto">
          <a:xfrm>
            <a:off x="7467600" y="576267"/>
            <a:ext cx="1143000" cy="338137"/>
          </a:xfrm>
          <a:prstGeom prst="rect">
            <a:avLst/>
          </a:prstGeom>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3175">
                  <a:solidFill>
                    <a:prstClr val="black"/>
                  </a:solidFill>
                  <a:round/>
                  <a:headEnd/>
                  <a:tailEnd/>
                </a:ln>
                <a:solidFill>
                  <a:prstClr val="black"/>
                </a:solidFill>
                <a:effectLst/>
                <a:uLnTx/>
                <a:uFillTx/>
                <a:latin typeface="Arial" panose="020B0604020202020204" pitchFamily="34" charset="0"/>
                <a:ea typeface="+mn-ea"/>
                <a:cs typeface="Arial" panose="020B0604020202020204" pitchFamily="34" charset="0"/>
              </a:rPr>
              <a:t>536 B.C.</a:t>
            </a:r>
          </a:p>
        </p:txBody>
      </p:sp>
      <p:cxnSp>
        <p:nvCxnSpPr>
          <p:cNvPr id="19466" name="Straight Connector 12">
            <a:extLst>
              <a:ext uri="{FF2B5EF4-FFF2-40B4-BE49-F238E27FC236}">
                <a16:creationId xmlns:a16="http://schemas.microsoft.com/office/drawing/2014/main" id="{62406380-C0E0-405A-8C3F-D6FD3D27439C}"/>
              </a:ext>
            </a:extLst>
          </p:cNvPr>
          <p:cNvCxnSpPr>
            <a:cxnSpLocks noChangeShapeType="1"/>
          </p:cNvCxnSpPr>
          <p:nvPr/>
        </p:nvCxnSpPr>
        <p:spPr bwMode="auto">
          <a:xfrm>
            <a:off x="457200" y="11430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ounded Rectangle 13">
            <a:extLst>
              <a:ext uri="{FF2B5EF4-FFF2-40B4-BE49-F238E27FC236}">
                <a16:creationId xmlns:a16="http://schemas.microsoft.com/office/drawing/2014/main" id="{6A0FC601-E080-4AE6-8009-40C30D154DB3}"/>
              </a:ext>
            </a:extLst>
          </p:cNvPr>
          <p:cNvSpPr>
            <a:spLocks noChangeArrowheads="1"/>
          </p:cNvSpPr>
          <p:nvPr/>
        </p:nvSpPr>
        <p:spPr bwMode="auto">
          <a:xfrm>
            <a:off x="7391400" y="400638"/>
            <a:ext cx="1295400" cy="533400"/>
          </a:xfrm>
          <a:prstGeom prst="roundRect">
            <a:avLst>
              <a:gd name="adj" fmla="val 16667"/>
            </a:avLst>
          </a:prstGeom>
          <a:solidFill>
            <a:schemeClr val="tx1"/>
          </a:solidFill>
          <a:ln>
            <a:noFill/>
          </a:ln>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sp>
        <p:nvSpPr>
          <p:cNvPr id="20489" name="Rectangle 2">
            <a:extLst>
              <a:ext uri="{FF2B5EF4-FFF2-40B4-BE49-F238E27FC236}">
                <a16:creationId xmlns:a16="http://schemas.microsoft.com/office/drawing/2014/main" id="{6DEDE70C-F2D8-4F98-BB65-1A33F1A0D894}"/>
              </a:ext>
            </a:extLst>
          </p:cNvPr>
          <p:cNvSpPr>
            <a:spLocks noGrp="1" noChangeArrowheads="1"/>
          </p:cNvSpPr>
          <p:nvPr>
            <p:ph type="title"/>
          </p:nvPr>
        </p:nvSpPr>
        <p:spPr>
          <a:xfrm>
            <a:off x="228600" y="213740"/>
            <a:ext cx="7239000" cy="830997"/>
          </a:xfrm>
        </p:spPr>
        <p:txBody>
          <a:bodyPr>
            <a:spAutoFit/>
          </a:bodyPr>
          <a:lstStyle/>
          <a:p>
            <a:pPr algn="ctr" eaLnBrk="1" hangingPunct="1"/>
            <a:r>
              <a:rPr lang="en-US" altLang="en-US" sz="4800" b="1" dirty="0">
                <a:solidFill>
                  <a:schemeClr val="tx1"/>
                </a:solidFill>
                <a:latin typeface="Arial" panose="020B0604020202020204" pitchFamily="34" charset="0"/>
                <a:cs typeface="Arial" panose="020B0604020202020204" pitchFamily="34" charset="0"/>
              </a:rPr>
              <a:t>Captives Free to Return</a:t>
            </a:r>
          </a:p>
        </p:txBody>
      </p:sp>
      <p:sp>
        <p:nvSpPr>
          <p:cNvPr id="9219" name="Rectangle 3">
            <a:extLst>
              <a:ext uri="{FF2B5EF4-FFF2-40B4-BE49-F238E27FC236}">
                <a16:creationId xmlns:a16="http://schemas.microsoft.com/office/drawing/2014/main" id="{D1AB2766-9A3C-4A92-A9F9-BF9D2DB55813}"/>
              </a:ext>
            </a:extLst>
          </p:cNvPr>
          <p:cNvSpPr>
            <a:spLocks noGrp="1" noChangeArrowheads="1"/>
          </p:cNvSpPr>
          <p:nvPr>
            <p:ph idx="1"/>
          </p:nvPr>
        </p:nvSpPr>
        <p:spPr>
          <a:xfrm>
            <a:off x="103695" y="1116287"/>
            <a:ext cx="8946037" cy="5693866"/>
          </a:xfrm>
        </p:spPr>
        <p:txBody>
          <a:bodyPr wrap="square">
            <a:spAutoFit/>
          </a:bodyPr>
          <a:lstStyle/>
          <a:p>
            <a:pPr eaLnBrk="1" hangingPunct="1">
              <a:spcBef>
                <a:spcPts val="0"/>
              </a:spcBef>
              <a:spcAft>
                <a:spcPts val="0"/>
              </a:spcAft>
            </a:pPr>
            <a:r>
              <a:rPr lang="en-US" altLang="en-US" sz="2700" dirty="0">
                <a:solidFill>
                  <a:srgbClr val="FFC000"/>
                </a:solidFill>
                <a:latin typeface="Arial" panose="020B0604020202020204" pitchFamily="34" charset="0"/>
                <a:cs typeface="Arial" panose="020B0604020202020204" pitchFamily="34" charset="0"/>
              </a:rPr>
              <a:t>Approximately 50,000 Jews gathered in Babylon to start home (Ezra 2:64-65)</a:t>
            </a:r>
          </a:p>
          <a:p>
            <a:pPr lvl="1" eaLnBrk="1" hangingPunct="1">
              <a:spcBef>
                <a:spcPts val="0"/>
              </a:spcBef>
              <a:spcAft>
                <a:spcPts val="0"/>
              </a:spcAft>
            </a:pPr>
            <a:r>
              <a:rPr lang="en-US" altLang="en-US" sz="2700" dirty="0">
                <a:solidFill>
                  <a:schemeClr val="tx1"/>
                </a:solidFill>
                <a:latin typeface="Arial" panose="020B0604020202020204" pitchFamily="34" charset="0"/>
                <a:cs typeface="Arial" panose="020B0604020202020204" pitchFamily="34" charset="0"/>
              </a:rPr>
              <a:t>Sheshbazzar (Ezra 1:8, 11; 5:14-15) and Zerubbabel (Ezra 2:2; 3:2, 8; 4:3; 5:2) are named as leaders. (Perhaps same man) </a:t>
            </a:r>
          </a:p>
          <a:p>
            <a:pPr lvl="1" eaLnBrk="1" hangingPunct="1">
              <a:spcBef>
                <a:spcPts val="0"/>
              </a:spcBef>
              <a:spcAft>
                <a:spcPts val="0"/>
              </a:spcAft>
            </a:pPr>
            <a:r>
              <a:rPr lang="en-US" altLang="en-US" sz="2700" dirty="0">
                <a:solidFill>
                  <a:schemeClr val="tx1"/>
                </a:solidFill>
                <a:latin typeface="Arial" panose="020B0604020202020204" pitchFamily="34" charset="0"/>
                <a:cs typeface="Arial" panose="020B0604020202020204" pitchFamily="34" charset="0"/>
              </a:rPr>
              <a:t>Many valuable vessels taken from the temple and palace in Nebuchadnezzar’s day are returned.</a:t>
            </a:r>
            <a:br>
              <a:rPr lang="en-US" altLang="en-US" sz="2700" dirty="0">
                <a:solidFill>
                  <a:schemeClr val="tx1"/>
                </a:solidFill>
                <a:latin typeface="Arial" panose="020B0604020202020204" pitchFamily="34" charset="0"/>
                <a:cs typeface="Arial" panose="020B0604020202020204" pitchFamily="34" charset="0"/>
              </a:rPr>
            </a:br>
            <a:r>
              <a:rPr lang="en-US" altLang="en-US" sz="2700" dirty="0">
                <a:solidFill>
                  <a:schemeClr val="tx1"/>
                </a:solidFill>
                <a:latin typeface="Arial" panose="020B0604020202020204" pitchFamily="34" charset="0"/>
                <a:cs typeface="Arial" panose="020B0604020202020204" pitchFamily="34" charset="0"/>
              </a:rPr>
              <a:t>Ezra 2:68-69</a:t>
            </a:r>
          </a:p>
          <a:p>
            <a:pPr lvl="2">
              <a:spcBef>
                <a:spcPts val="0"/>
              </a:spcBef>
              <a:spcAft>
                <a:spcPts val="0"/>
              </a:spcAft>
            </a:pPr>
            <a:r>
              <a:rPr lang="en-US" altLang="en-US" sz="2700" dirty="0">
                <a:solidFill>
                  <a:schemeClr val="tx1"/>
                </a:solidFill>
                <a:latin typeface="Arial" panose="020B0604020202020204" pitchFamily="34" charset="0"/>
                <a:cs typeface="Arial" panose="020B0604020202020204" pitchFamily="34" charset="0"/>
              </a:rPr>
              <a:t>5,400 gold and silver vessels returned</a:t>
            </a:r>
          </a:p>
          <a:p>
            <a:pPr lvl="1" eaLnBrk="1" hangingPunct="1">
              <a:spcBef>
                <a:spcPts val="0"/>
              </a:spcBef>
              <a:spcAft>
                <a:spcPts val="0"/>
              </a:spcAft>
            </a:pPr>
            <a:r>
              <a:rPr lang="en-US" altLang="en-US" sz="2700" dirty="0">
                <a:solidFill>
                  <a:schemeClr val="tx1"/>
                </a:solidFill>
                <a:latin typeface="Arial" panose="020B0604020202020204" pitchFamily="34" charset="0"/>
                <a:cs typeface="Arial" panose="020B0604020202020204" pitchFamily="34" charset="0"/>
              </a:rPr>
              <a:t>Jews who stayed behind helped their brethren with gifts to make their trip easier. Ezra 1</a:t>
            </a:r>
          </a:p>
          <a:p>
            <a:pPr lvl="1" eaLnBrk="1" hangingPunct="1">
              <a:spcBef>
                <a:spcPts val="0"/>
              </a:spcBef>
              <a:spcAft>
                <a:spcPts val="0"/>
              </a:spcAft>
            </a:pPr>
            <a:r>
              <a:rPr lang="en-US" altLang="en-US" sz="2700" dirty="0">
                <a:solidFill>
                  <a:schemeClr val="tx1"/>
                </a:solidFill>
                <a:latin typeface="Arial" panose="020B0604020202020204" pitchFamily="34" charset="0"/>
                <a:cs typeface="Arial" panose="020B0604020202020204" pitchFamily="34" charset="0"/>
              </a:rPr>
              <a:t>It was a day of great joy as they began the trip</a:t>
            </a:r>
          </a:p>
          <a:p>
            <a:pPr lvl="1" eaLnBrk="1" hangingPunct="1">
              <a:spcBef>
                <a:spcPts val="0"/>
              </a:spcBef>
              <a:spcAft>
                <a:spcPts val="0"/>
              </a:spcAft>
            </a:pPr>
            <a:r>
              <a:rPr lang="en-US" altLang="en-US" sz="2700" dirty="0">
                <a:solidFill>
                  <a:schemeClr val="tx1"/>
                </a:solidFill>
                <a:latin typeface="Arial" panose="020B0604020202020204" pitchFamily="34" charset="0"/>
                <a:cs typeface="Arial" panose="020B0604020202020204" pitchFamily="34" charset="0"/>
              </a:rPr>
              <a:t>However, the tasks ahead would not be easy</a:t>
            </a:r>
          </a:p>
        </p:txBody>
      </p:sp>
      <p:sp>
        <p:nvSpPr>
          <p:cNvPr id="20488" name="WordArt 11">
            <a:extLst>
              <a:ext uri="{FF2B5EF4-FFF2-40B4-BE49-F238E27FC236}">
                <a16:creationId xmlns:a16="http://schemas.microsoft.com/office/drawing/2014/main" id="{227ADBAF-0C9E-40DF-ADDC-95E704057D6A}"/>
              </a:ext>
            </a:extLst>
          </p:cNvPr>
          <p:cNvSpPr>
            <a:spLocks noChangeArrowheads="1" noChangeShapeType="1" noTextEdit="1"/>
          </p:cNvSpPr>
          <p:nvPr/>
        </p:nvSpPr>
        <p:spPr bwMode="auto">
          <a:xfrm>
            <a:off x="7467600" y="519705"/>
            <a:ext cx="1143000" cy="338137"/>
          </a:xfrm>
          <a:prstGeom prst="rect">
            <a:avLst/>
          </a:prstGeom>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a:ln w="3175">
                  <a:solidFill>
                    <a:prstClr val="black"/>
                  </a:solidFill>
                  <a:round/>
                  <a:headEnd/>
                  <a:tailEnd/>
                </a:ln>
                <a:solidFill>
                  <a:prstClr val="black"/>
                </a:solidFill>
                <a:effectLst/>
                <a:uLnTx/>
                <a:uFillTx/>
                <a:latin typeface="Arial" panose="020B0604020202020204" pitchFamily="34" charset="0"/>
                <a:ea typeface="+mn-ea"/>
                <a:cs typeface="Arial" panose="020B0604020202020204" pitchFamily="34" charset="0"/>
              </a:rPr>
              <a:t>536 B.C.</a:t>
            </a:r>
          </a:p>
        </p:txBody>
      </p:sp>
      <p:cxnSp>
        <p:nvCxnSpPr>
          <p:cNvPr id="20490" name="Straight Connector 12">
            <a:extLst>
              <a:ext uri="{FF2B5EF4-FFF2-40B4-BE49-F238E27FC236}">
                <a16:creationId xmlns:a16="http://schemas.microsoft.com/office/drawing/2014/main" id="{228F1AB7-B035-4F10-A4AB-F0E0AC9CBBA7}"/>
              </a:ext>
            </a:extLst>
          </p:cNvPr>
          <p:cNvCxnSpPr>
            <a:cxnSpLocks noChangeShapeType="1"/>
          </p:cNvCxnSpPr>
          <p:nvPr/>
        </p:nvCxnSpPr>
        <p:spPr bwMode="auto">
          <a:xfrm>
            <a:off x="457200" y="11430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Rectangle 2">
            <a:extLst>
              <a:ext uri="{FF2B5EF4-FFF2-40B4-BE49-F238E27FC236}">
                <a16:creationId xmlns:a16="http://schemas.microsoft.com/office/drawing/2014/main" id="{9EC86D61-9EF6-43D1-A788-259AADDEA4EF}"/>
              </a:ext>
            </a:extLst>
          </p:cNvPr>
          <p:cNvSpPr>
            <a:spLocks noGrp="1" noChangeArrowheads="1"/>
          </p:cNvSpPr>
          <p:nvPr>
            <p:ph type="title"/>
          </p:nvPr>
        </p:nvSpPr>
        <p:spPr>
          <a:xfrm>
            <a:off x="304800" y="224135"/>
            <a:ext cx="8534400" cy="923330"/>
          </a:xfrm>
        </p:spPr>
        <p:txBody>
          <a:bodyPr>
            <a:spAutoFit/>
          </a:bodyPr>
          <a:lstStyle/>
          <a:p>
            <a:pPr algn="ctr" eaLnBrk="1" hangingPunct="1"/>
            <a:r>
              <a:rPr lang="en-US" altLang="en-US" sz="5400" b="1" dirty="0">
                <a:solidFill>
                  <a:schemeClr val="tx1"/>
                </a:solidFill>
                <a:latin typeface="Arial" panose="020B0604020202020204" pitchFamily="34" charset="0"/>
                <a:cs typeface="Arial" panose="020B0604020202020204" pitchFamily="34" charset="0"/>
              </a:rPr>
              <a:t>The People of Palestine</a:t>
            </a:r>
          </a:p>
        </p:txBody>
      </p:sp>
      <p:sp>
        <p:nvSpPr>
          <p:cNvPr id="11267" name="Rectangle 3">
            <a:extLst>
              <a:ext uri="{FF2B5EF4-FFF2-40B4-BE49-F238E27FC236}">
                <a16:creationId xmlns:a16="http://schemas.microsoft.com/office/drawing/2014/main" id="{B00296B5-AC3B-41A0-9D61-28C00FBCB208}"/>
              </a:ext>
            </a:extLst>
          </p:cNvPr>
          <p:cNvSpPr>
            <a:spLocks noGrp="1" noChangeArrowheads="1"/>
          </p:cNvSpPr>
          <p:nvPr>
            <p:ph idx="1"/>
          </p:nvPr>
        </p:nvSpPr>
        <p:spPr>
          <a:xfrm>
            <a:off x="381000" y="1295400"/>
            <a:ext cx="8382000" cy="2154436"/>
          </a:xfrm>
        </p:spPr>
        <p:txBody>
          <a:bodyPr>
            <a:spAutoFit/>
          </a:bodyPr>
          <a:lstStyle/>
          <a:p>
            <a:pPr eaLnBrk="1" hangingPunct="1"/>
            <a:r>
              <a:rPr lang="en-US" altLang="en-US" sz="3300" dirty="0">
                <a:solidFill>
                  <a:schemeClr val="tx1"/>
                </a:solidFill>
                <a:latin typeface="Arial" panose="020B0604020202020204" pitchFamily="34" charset="0"/>
                <a:cs typeface="Arial" panose="020B0604020202020204" pitchFamily="34" charset="0"/>
              </a:rPr>
              <a:t>They profited from the Jews’ absence</a:t>
            </a:r>
          </a:p>
          <a:p>
            <a:pPr lvl="1" eaLnBrk="1" hangingPunct="1"/>
            <a:r>
              <a:rPr lang="en-US" altLang="en-US" sz="3000" b="1" dirty="0">
                <a:solidFill>
                  <a:srgbClr val="FFC000"/>
                </a:solidFill>
                <a:latin typeface="Arial" panose="020B0604020202020204" pitchFamily="34" charset="0"/>
                <a:cs typeface="Arial" panose="020B0604020202020204" pitchFamily="34" charset="0"/>
              </a:rPr>
              <a:t>Samaritans,</a:t>
            </a:r>
            <a:r>
              <a:rPr lang="en-US" altLang="en-US" sz="3000" dirty="0">
                <a:latin typeface="Arial" panose="020B0604020202020204" pitchFamily="34" charset="0"/>
                <a:cs typeface="Arial" panose="020B0604020202020204" pitchFamily="34" charset="0"/>
              </a:rPr>
              <a:t> </a:t>
            </a:r>
            <a:r>
              <a:rPr lang="en-US" altLang="en-US" sz="3000" b="1" dirty="0">
                <a:solidFill>
                  <a:srgbClr val="FFC000"/>
                </a:solidFill>
                <a:latin typeface="Arial" panose="020B0604020202020204" pitchFamily="34" charset="0"/>
                <a:cs typeface="Arial" panose="020B0604020202020204" pitchFamily="34" charset="0"/>
              </a:rPr>
              <a:t>Ammonites,</a:t>
            </a:r>
            <a:r>
              <a:rPr lang="en-US" altLang="en-US" sz="3000" dirty="0">
                <a:latin typeface="Arial" panose="020B0604020202020204" pitchFamily="34" charset="0"/>
                <a:cs typeface="Arial" panose="020B0604020202020204" pitchFamily="34" charset="0"/>
              </a:rPr>
              <a:t> </a:t>
            </a:r>
            <a:r>
              <a:rPr lang="en-US" altLang="en-US" sz="3000" b="1" dirty="0">
                <a:solidFill>
                  <a:srgbClr val="FFC000"/>
                </a:solidFill>
                <a:latin typeface="Arial" panose="020B0604020202020204" pitchFamily="34" charset="0"/>
                <a:cs typeface="Arial" panose="020B0604020202020204" pitchFamily="34" charset="0"/>
              </a:rPr>
              <a:t>Edomites,</a:t>
            </a:r>
            <a:r>
              <a:rPr lang="en-US" altLang="en-US" sz="3000" dirty="0">
                <a:solidFill>
                  <a:schemeClr val="tx1"/>
                </a:solidFill>
                <a:latin typeface="Arial" panose="020B0604020202020204" pitchFamily="34" charset="0"/>
                <a:cs typeface="Arial" panose="020B0604020202020204" pitchFamily="34" charset="0"/>
              </a:rPr>
              <a:t> and </a:t>
            </a:r>
            <a:r>
              <a:rPr lang="en-US" altLang="en-US" sz="3000" b="1" dirty="0">
                <a:solidFill>
                  <a:srgbClr val="FFC000"/>
                </a:solidFill>
                <a:latin typeface="Arial" panose="020B0604020202020204" pitchFamily="34" charset="0"/>
                <a:cs typeface="Arial" panose="020B0604020202020204" pitchFamily="34" charset="0"/>
              </a:rPr>
              <a:t>Nomadic tribes</a:t>
            </a:r>
            <a:r>
              <a:rPr lang="en-US" altLang="en-US" sz="3000" dirty="0">
                <a:solidFill>
                  <a:schemeClr val="tx1"/>
                </a:solidFill>
                <a:latin typeface="Arial" panose="020B0604020202020204" pitchFamily="34" charset="0"/>
                <a:cs typeface="Arial" panose="020B0604020202020204" pitchFamily="34" charset="0"/>
              </a:rPr>
              <a:t> moved into and nearer the</a:t>
            </a:r>
            <a:br>
              <a:rPr lang="en-US" altLang="en-US" sz="3000" dirty="0">
                <a:solidFill>
                  <a:schemeClr val="tx1"/>
                </a:solidFill>
                <a:latin typeface="Arial" panose="020B0604020202020204" pitchFamily="34" charset="0"/>
                <a:cs typeface="Arial" panose="020B0604020202020204" pitchFamily="34" charset="0"/>
              </a:rPr>
            </a:br>
            <a:r>
              <a:rPr lang="en-US" altLang="en-US" sz="3000" dirty="0">
                <a:solidFill>
                  <a:schemeClr val="tx1"/>
                </a:solidFill>
                <a:latin typeface="Arial" panose="020B0604020202020204" pitchFamily="34" charset="0"/>
                <a:cs typeface="Arial" panose="020B0604020202020204" pitchFamily="34" charset="0"/>
              </a:rPr>
              <a:t>fertile lands</a:t>
            </a:r>
          </a:p>
        </p:txBody>
      </p:sp>
      <p:cxnSp>
        <p:nvCxnSpPr>
          <p:cNvPr id="23560" name="Straight Connector 10">
            <a:extLst>
              <a:ext uri="{FF2B5EF4-FFF2-40B4-BE49-F238E27FC236}">
                <a16:creationId xmlns:a16="http://schemas.microsoft.com/office/drawing/2014/main" id="{7904CF02-A941-40E4-89CD-476A8AB9C3C3}"/>
              </a:ext>
            </a:extLst>
          </p:cNvPr>
          <p:cNvCxnSpPr>
            <a:cxnSpLocks noChangeShapeType="1"/>
          </p:cNvCxnSpPr>
          <p:nvPr/>
        </p:nvCxnSpPr>
        <p:spPr bwMode="auto">
          <a:xfrm>
            <a:off x="457200" y="11430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1369F2C0-3D1E-43E1-BECE-0B9819DC0D34}"/>
              </a:ext>
            </a:extLst>
          </p:cNvPr>
          <p:cNvSpPr>
            <a:spLocks noGrp="1" noChangeArrowheads="1"/>
          </p:cNvSpPr>
          <p:nvPr>
            <p:ph idx="1"/>
          </p:nvPr>
        </p:nvSpPr>
        <p:spPr>
          <a:xfrm>
            <a:off x="68667" y="1781665"/>
            <a:ext cx="8961031" cy="5001369"/>
          </a:xfrm>
        </p:spPr>
        <p:txBody>
          <a:bodyPr wrap="square">
            <a:spAutoFit/>
          </a:bodyPr>
          <a:lstStyle/>
          <a:p>
            <a:pPr marL="613500" indent="-533400">
              <a:spcBef>
                <a:spcPts val="0"/>
              </a:spcBef>
              <a:spcAft>
                <a:spcPts val="0"/>
              </a:spcAft>
              <a:buClr>
                <a:schemeClr val="tx1"/>
              </a:buClr>
              <a:buSzPct val="100000"/>
              <a:buFontTx/>
              <a:buAutoNum type="arabicPeriod"/>
            </a:pPr>
            <a:r>
              <a:rPr lang="en-US" altLang="en-US" sz="2900" dirty="0">
                <a:solidFill>
                  <a:schemeClr val="tx1"/>
                </a:solidFill>
                <a:latin typeface="Arial" panose="020B0604020202020204" pitchFamily="34" charset="0"/>
                <a:cs typeface="Arial" panose="020B0604020202020204" pitchFamily="34" charset="0"/>
              </a:rPr>
              <a:t>Jews return home under the leadership of </a:t>
            </a:r>
            <a:r>
              <a:rPr lang="en-US" altLang="en-US" sz="2900" b="1" dirty="0">
                <a:solidFill>
                  <a:srgbClr val="FFC000"/>
                </a:solidFill>
                <a:latin typeface="Arial" panose="020B0604020202020204" pitchFamily="34" charset="0"/>
                <a:cs typeface="Arial" panose="020B0604020202020204" pitchFamily="34" charset="0"/>
              </a:rPr>
              <a:t>Zerubbabel</a:t>
            </a:r>
            <a:r>
              <a:rPr lang="en-US" altLang="en-US" sz="2900" dirty="0">
                <a:solidFill>
                  <a:schemeClr val="tx1"/>
                </a:solidFill>
                <a:latin typeface="Arial" panose="020B0604020202020204" pitchFamily="34" charset="0"/>
                <a:cs typeface="Arial" panose="020B0604020202020204" pitchFamily="34" charset="0"/>
              </a:rPr>
              <a:t> to build the temple. (Book of Haggai) cf. Ezra 3:10ff; cf. Haggai 2:3</a:t>
            </a:r>
          </a:p>
          <a:p>
            <a:pPr marL="613500" indent="-533400">
              <a:spcBef>
                <a:spcPts val="0"/>
              </a:spcBef>
              <a:spcAft>
                <a:spcPts val="0"/>
              </a:spcAft>
              <a:buClr>
                <a:schemeClr val="tx1"/>
              </a:buClr>
              <a:buSzPct val="100000"/>
              <a:buFontTx/>
              <a:buAutoNum type="arabicPeriod"/>
            </a:pPr>
            <a:r>
              <a:rPr lang="en-US" altLang="en-US" sz="2900" b="1" dirty="0">
                <a:solidFill>
                  <a:srgbClr val="FFC000"/>
                </a:solidFill>
                <a:latin typeface="Arial" panose="020B0604020202020204" pitchFamily="34" charset="0"/>
                <a:cs typeface="Arial" panose="020B0604020202020204" pitchFamily="34" charset="0"/>
              </a:rPr>
              <a:t>Ezra</a:t>
            </a:r>
            <a:r>
              <a:rPr lang="en-US" altLang="en-US" sz="2900" dirty="0">
                <a:solidFill>
                  <a:schemeClr val="tx1"/>
                </a:solidFill>
                <a:latin typeface="Arial" panose="020B0604020202020204" pitchFamily="34" charset="0"/>
                <a:cs typeface="Arial" panose="020B0604020202020204" pitchFamily="34" charset="0"/>
              </a:rPr>
              <a:t> returns with the priests to start the spiritual reform. Ezra 3</a:t>
            </a:r>
          </a:p>
          <a:p>
            <a:pPr marL="594450" indent="-514350">
              <a:spcBef>
                <a:spcPts val="0"/>
              </a:spcBef>
              <a:spcAft>
                <a:spcPts val="0"/>
              </a:spcAft>
              <a:buClr>
                <a:schemeClr val="tx1"/>
              </a:buClr>
              <a:buSzPct val="100000"/>
              <a:buFont typeface="+mj-lt"/>
              <a:buAutoNum type="arabicPeriod"/>
            </a:pPr>
            <a:r>
              <a:rPr lang="en-US" altLang="en-US" sz="2900" b="1" dirty="0">
                <a:solidFill>
                  <a:srgbClr val="FFC000"/>
                </a:solidFill>
                <a:latin typeface="Arial" panose="020B0604020202020204" pitchFamily="34" charset="0"/>
                <a:cs typeface="Arial" panose="020B0604020202020204" pitchFamily="34" charset="0"/>
              </a:rPr>
              <a:t>Nehemiah</a:t>
            </a:r>
            <a:r>
              <a:rPr lang="en-US" altLang="en-US" sz="2900" dirty="0">
                <a:solidFill>
                  <a:schemeClr val="tx1"/>
                </a:solidFill>
                <a:latin typeface="Arial" panose="020B0604020202020204" pitchFamily="34" charset="0"/>
                <a:cs typeface="Arial" panose="020B0604020202020204" pitchFamily="34" charset="0"/>
              </a:rPr>
              <a:t> returns to build the walls. (Book of Nehemiah) </a:t>
            </a:r>
          </a:p>
          <a:p>
            <a:pPr marL="537300" indent="-457200">
              <a:spcBef>
                <a:spcPts val="0"/>
              </a:spcBef>
              <a:spcAft>
                <a:spcPts val="0"/>
              </a:spcAft>
              <a:buClr>
                <a:schemeClr val="tx1"/>
              </a:buClr>
              <a:buSzPct val="100000"/>
            </a:pPr>
            <a:r>
              <a:rPr lang="en-US" altLang="en-US" sz="2900" dirty="0">
                <a:solidFill>
                  <a:schemeClr val="tx1"/>
                </a:solidFill>
                <a:latin typeface="Arial" panose="020B0604020202020204" pitchFamily="34" charset="0"/>
                <a:cs typeface="Arial" panose="020B0604020202020204" pitchFamily="34" charset="0"/>
              </a:rPr>
              <a:t>Adversaries: Samaritans desired to help build the temple. Ezra 4:1ff; Nehemiah 2:17ff; cf. 2 Kings 17:32.</a:t>
            </a:r>
          </a:p>
          <a:p>
            <a:pPr marL="537300" indent="-457200">
              <a:spcBef>
                <a:spcPts val="0"/>
              </a:spcBef>
              <a:spcAft>
                <a:spcPts val="0"/>
              </a:spcAft>
              <a:buClr>
                <a:schemeClr val="tx1"/>
              </a:buClr>
              <a:buSzPct val="100000"/>
            </a:pPr>
            <a:r>
              <a:rPr lang="en-US" altLang="en-US" sz="2900" dirty="0">
                <a:solidFill>
                  <a:schemeClr val="tx1"/>
                </a:solidFill>
                <a:latin typeface="Arial" panose="020B0604020202020204" pitchFamily="34" charset="0"/>
                <a:cs typeface="Arial" panose="020B0604020202020204" pitchFamily="34" charset="0"/>
              </a:rPr>
              <a:t>Jews accused of treason. Ezra 4:6ff; 11ff</a:t>
            </a:r>
          </a:p>
        </p:txBody>
      </p:sp>
      <p:cxnSp>
        <p:nvCxnSpPr>
          <p:cNvPr id="27657" name="Straight Connector 11">
            <a:extLst>
              <a:ext uri="{FF2B5EF4-FFF2-40B4-BE49-F238E27FC236}">
                <a16:creationId xmlns:a16="http://schemas.microsoft.com/office/drawing/2014/main" id="{012A7E71-175B-4051-8EEE-A9C8BCD3E96D}"/>
              </a:ext>
            </a:extLst>
          </p:cNvPr>
          <p:cNvCxnSpPr>
            <a:cxnSpLocks noChangeShapeType="1"/>
          </p:cNvCxnSpPr>
          <p:nvPr/>
        </p:nvCxnSpPr>
        <p:spPr bwMode="auto">
          <a:xfrm>
            <a:off x="457200" y="17526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3" name="Title 2">
            <a:extLst>
              <a:ext uri="{FF2B5EF4-FFF2-40B4-BE49-F238E27FC236}">
                <a16:creationId xmlns:a16="http://schemas.microsoft.com/office/drawing/2014/main" id="{4992ED1C-C997-4973-A7FA-3AF9CF27D848}"/>
              </a:ext>
            </a:extLst>
          </p:cNvPr>
          <p:cNvSpPr>
            <a:spLocks noGrp="1"/>
          </p:cNvSpPr>
          <p:nvPr>
            <p:ph type="title"/>
          </p:nvPr>
        </p:nvSpPr>
        <p:spPr>
          <a:xfrm>
            <a:off x="68668" y="187445"/>
            <a:ext cx="8961031" cy="1569660"/>
          </a:xfrm>
        </p:spPr>
        <p:txBody>
          <a:bodyPr>
            <a:spAutoFit/>
          </a:bodyPr>
          <a:lstStyle/>
          <a:p>
            <a:r>
              <a:rPr lang="en-US" altLang="en-US" sz="4800" b="1" dirty="0">
                <a:solidFill>
                  <a:schemeClr val="tx1"/>
                </a:solidFill>
                <a:latin typeface="Arial" panose="020B0604020202020204" pitchFamily="34" charset="0"/>
                <a:cs typeface="Arial" panose="020B0604020202020204" pitchFamily="34" charset="0"/>
              </a:rPr>
              <a:t>The “three returns” in Ezra and Nehemiah:</a:t>
            </a:r>
            <a:endParaRPr lang="en-US" sz="4800" b="1"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5" name="Rectangle 2">
            <a:extLst>
              <a:ext uri="{FF2B5EF4-FFF2-40B4-BE49-F238E27FC236}">
                <a16:creationId xmlns:a16="http://schemas.microsoft.com/office/drawing/2014/main" id="{DD7FDB1C-15F7-4FAB-B624-DCD7BFD88DC0}"/>
              </a:ext>
            </a:extLst>
          </p:cNvPr>
          <p:cNvSpPr>
            <a:spLocks noGrp="1" noChangeArrowheads="1"/>
          </p:cNvSpPr>
          <p:nvPr>
            <p:ph type="title"/>
          </p:nvPr>
        </p:nvSpPr>
        <p:spPr>
          <a:xfrm>
            <a:off x="304800" y="224135"/>
            <a:ext cx="8534400" cy="923330"/>
          </a:xfrm>
        </p:spPr>
        <p:txBody>
          <a:bodyPr>
            <a:spAutoFit/>
          </a:bodyPr>
          <a:lstStyle/>
          <a:p>
            <a:pPr algn="ctr" eaLnBrk="1" hangingPunct="1"/>
            <a:r>
              <a:rPr lang="en-US" altLang="en-US" sz="5400" b="1" dirty="0">
                <a:solidFill>
                  <a:schemeClr val="tx1"/>
                </a:solidFill>
                <a:latin typeface="Arial" panose="020B0604020202020204" pitchFamily="34" charset="0"/>
                <a:cs typeface="Arial" panose="020B0604020202020204" pitchFamily="34" charset="0"/>
              </a:rPr>
              <a:t>Return Number ONE</a:t>
            </a:r>
          </a:p>
        </p:txBody>
      </p:sp>
      <p:sp>
        <p:nvSpPr>
          <p:cNvPr id="15363" name="Rectangle 3">
            <a:extLst>
              <a:ext uri="{FF2B5EF4-FFF2-40B4-BE49-F238E27FC236}">
                <a16:creationId xmlns:a16="http://schemas.microsoft.com/office/drawing/2014/main" id="{E96F85CC-152B-40B3-8019-7C712B31B8FD}"/>
              </a:ext>
            </a:extLst>
          </p:cNvPr>
          <p:cNvSpPr>
            <a:spLocks noGrp="1" noChangeArrowheads="1"/>
          </p:cNvSpPr>
          <p:nvPr>
            <p:ph idx="1"/>
          </p:nvPr>
        </p:nvSpPr>
        <p:spPr>
          <a:xfrm>
            <a:off x="113121" y="1257692"/>
            <a:ext cx="8927183" cy="5539978"/>
          </a:xfrm>
        </p:spPr>
        <p:txBody>
          <a:bodyPr wrap="square">
            <a:spAutoFit/>
          </a:bodyPr>
          <a:lstStyle/>
          <a:p>
            <a:pPr>
              <a:spcBef>
                <a:spcPts val="0"/>
              </a:spcBef>
              <a:spcAft>
                <a:spcPts val="0"/>
              </a:spcAft>
            </a:pPr>
            <a:r>
              <a:rPr lang="en-US" altLang="en-US" sz="2950" dirty="0">
                <a:solidFill>
                  <a:schemeClr val="tx1"/>
                </a:solidFill>
                <a:latin typeface="Arial" panose="020B0604020202020204" pitchFamily="34" charset="0"/>
                <a:cs typeface="Arial" panose="020B0604020202020204" pitchFamily="34" charset="0"/>
              </a:rPr>
              <a:t>Enemies wrote a letter to the new king </a:t>
            </a:r>
            <a:r>
              <a:rPr lang="en-US" altLang="en-US" sz="2950" b="1" dirty="0">
                <a:solidFill>
                  <a:srgbClr val="FFC000"/>
                </a:solidFill>
                <a:latin typeface="Arial" panose="020B0604020202020204" pitchFamily="34" charset="0"/>
                <a:cs typeface="Arial" panose="020B0604020202020204" pitchFamily="34" charset="0"/>
              </a:rPr>
              <a:t>Cambyses</a:t>
            </a:r>
            <a:r>
              <a:rPr lang="en-US" altLang="en-US" sz="2950" dirty="0">
                <a:solidFill>
                  <a:schemeClr val="tx1"/>
                </a:solidFill>
                <a:latin typeface="Arial" panose="020B0604020202020204" pitchFamily="34" charset="0"/>
                <a:cs typeface="Arial" panose="020B0604020202020204" pitchFamily="34" charset="0"/>
              </a:rPr>
              <a:t> (Cyrus’ son) after Cyrus had died</a:t>
            </a:r>
          </a:p>
          <a:p>
            <a:pPr>
              <a:spcBef>
                <a:spcPts val="0"/>
              </a:spcBef>
              <a:spcAft>
                <a:spcPts val="0"/>
              </a:spcAft>
            </a:pPr>
            <a:r>
              <a:rPr lang="en-US" altLang="en-US" sz="2950" dirty="0">
                <a:solidFill>
                  <a:schemeClr val="tx1"/>
                </a:solidFill>
                <a:latin typeface="Arial" panose="020B0604020202020204" pitchFamily="34" charset="0"/>
                <a:cs typeface="Arial" panose="020B0604020202020204" pitchFamily="34" charset="0"/>
              </a:rPr>
              <a:t>Asked the king to check the records to see if Jerusalem had not always been rebellious.</a:t>
            </a:r>
            <a:br>
              <a:rPr lang="en-US" altLang="en-US" sz="2950" dirty="0">
                <a:solidFill>
                  <a:schemeClr val="tx1"/>
                </a:solidFill>
                <a:latin typeface="Arial" panose="020B0604020202020204" pitchFamily="34" charset="0"/>
                <a:cs typeface="Arial" panose="020B0604020202020204" pitchFamily="34" charset="0"/>
              </a:rPr>
            </a:br>
            <a:r>
              <a:rPr lang="en-US" altLang="en-US" sz="2950" dirty="0">
                <a:solidFill>
                  <a:schemeClr val="tx1"/>
                </a:solidFill>
                <a:latin typeface="Arial" panose="020B0604020202020204" pitchFamily="34" charset="0"/>
                <a:cs typeface="Arial" panose="020B0604020202020204" pitchFamily="34" charset="0"/>
              </a:rPr>
              <a:t>Ezra 4:15</a:t>
            </a:r>
          </a:p>
          <a:p>
            <a:pPr lvl="1">
              <a:spcBef>
                <a:spcPts val="0"/>
              </a:spcBef>
              <a:spcAft>
                <a:spcPts val="0"/>
              </a:spcAft>
            </a:pPr>
            <a:r>
              <a:rPr lang="en-US" altLang="en-US" sz="2950" dirty="0">
                <a:solidFill>
                  <a:schemeClr val="tx1"/>
                </a:solidFill>
                <a:latin typeface="Arial" panose="020B0604020202020204" pitchFamily="34" charset="0"/>
                <a:cs typeface="Arial" panose="020B0604020202020204" pitchFamily="34" charset="0"/>
              </a:rPr>
              <a:t>Cambyses checked and he found that Jerusalem had been rebellious. Ezra 4:17ff</a:t>
            </a:r>
          </a:p>
          <a:p>
            <a:pPr lvl="1">
              <a:spcBef>
                <a:spcPts val="0"/>
              </a:spcBef>
              <a:spcAft>
                <a:spcPts val="0"/>
              </a:spcAft>
            </a:pPr>
            <a:r>
              <a:rPr lang="en-US" altLang="en-US" sz="2950" dirty="0">
                <a:solidFill>
                  <a:schemeClr val="tx1"/>
                </a:solidFill>
                <a:latin typeface="Arial" panose="020B0604020202020204" pitchFamily="34" charset="0"/>
                <a:cs typeface="Arial" panose="020B0604020202020204" pitchFamily="34" charset="0"/>
              </a:rPr>
              <a:t>As a result, he had the work stopped and nothing more was accomplished for 16 years. Ezra 4:21</a:t>
            </a:r>
          </a:p>
          <a:p>
            <a:pPr lvl="1">
              <a:spcBef>
                <a:spcPts val="0"/>
              </a:spcBef>
              <a:spcAft>
                <a:spcPts val="0"/>
              </a:spcAft>
            </a:pPr>
            <a:r>
              <a:rPr lang="en-US" altLang="en-US" sz="2950" dirty="0">
                <a:solidFill>
                  <a:schemeClr val="tx1"/>
                </a:solidFill>
                <a:latin typeface="Arial" panose="020B0604020202020204" pitchFamily="34" charset="0"/>
                <a:cs typeface="Arial" panose="020B0604020202020204" pitchFamily="34" charset="0"/>
              </a:rPr>
              <a:t>The people built houses for themselves, yet did not prosper. Haggai 1:2-11</a:t>
            </a:r>
          </a:p>
        </p:txBody>
      </p:sp>
      <p:cxnSp>
        <p:nvCxnSpPr>
          <p:cNvPr id="32776" name="Straight Connector 10">
            <a:extLst>
              <a:ext uri="{FF2B5EF4-FFF2-40B4-BE49-F238E27FC236}">
                <a16:creationId xmlns:a16="http://schemas.microsoft.com/office/drawing/2014/main" id="{DE0A39D1-0778-499B-861D-C2EBE1A6A9EF}"/>
              </a:ext>
            </a:extLst>
          </p:cNvPr>
          <p:cNvCxnSpPr>
            <a:cxnSpLocks noChangeShapeType="1"/>
          </p:cNvCxnSpPr>
          <p:nvPr/>
        </p:nvCxnSpPr>
        <p:spPr bwMode="auto">
          <a:xfrm>
            <a:off x="457200" y="11430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50" name="Picture 18">
            <a:extLst>
              <a:ext uri="{FF2B5EF4-FFF2-40B4-BE49-F238E27FC236}">
                <a16:creationId xmlns:a16="http://schemas.microsoft.com/office/drawing/2014/main" id="{541737B5-8668-4350-92FA-661820948D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551" y="1295404"/>
            <a:ext cx="8382000" cy="5381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3" name="Oval 11">
            <a:extLst>
              <a:ext uri="{FF2B5EF4-FFF2-40B4-BE49-F238E27FC236}">
                <a16:creationId xmlns:a16="http://schemas.microsoft.com/office/drawing/2014/main" id="{F034EA00-2D84-4435-A30D-AD8613166BFA}"/>
              </a:ext>
            </a:extLst>
          </p:cNvPr>
          <p:cNvSpPr>
            <a:spLocks noChangeArrowheads="1"/>
          </p:cNvSpPr>
          <p:nvPr/>
        </p:nvSpPr>
        <p:spPr bwMode="auto">
          <a:xfrm>
            <a:off x="1600200" y="2133600"/>
            <a:ext cx="609600" cy="381000"/>
          </a:xfrm>
          <a:prstGeom prst="ellipse">
            <a:avLst/>
          </a:prstGeom>
          <a:solidFill>
            <a:schemeClr val="tx2">
              <a:alpha val="30196"/>
            </a:schemeClr>
          </a:solidFill>
          <a:ln w="9525">
            <a:solidFill>
              <a:schemeClr val="tx1"/>
            </a:solidFill>
            <a:round/>
            <a:headEnd/>
            <a:tailEnd/>
          </a:ln>
        </p:spPr>
        <p:txBody>
          <a:bodyPr wrap="none" anchor="ct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sp>
        <p:nvSpPr>
          <p:cNvPr id="18444" name="Oval 12">
            <a:extLst>
              <a:ext uri="{FF2B5EF4-FFF2-40B4-BE49-F238E27FC236}">
                <a16:creationId xmlns:a16="http://schemas.microsoft.com/office/drawing/2014/main" id="{FD186BA0-30F9-4FE9-A8F7-A5BDB20D2FC5}"/>
              </a:ext>
            </a:extLst>
          </p:cNvPr>
          <p:cNvSpPr>
            <a:spLocks noChangeArrowheads="1"/>
          </p:cNvSpPr>
          <p:nvPr/>
        </p:nvSpPr>
        <p:spPr bwMode="auto">
          <a:xfrm>
            <a:off x="838200" y="3962400"/>
            <a:ext cx="762000" cy="457200"/>
          </a:xfrm>
          <a:prstGeom prst="ellipse">
            <a:avLst/>
          </a:prstGeom>
          <a:solidFill>
            <a:schemeClr val="tx2">
              <a:alpha val="30196"/>
            </a:schemeClr>
          </a:solidFill>
          <a:ln w="9525">
            <a:solidFill>
              <a:schemeClr val="tx1"/>
            </a:solidFill>
            <a:round/>
            <a:headEnd/>
            <a:tailEnd/>
          </a:ln>
        </p:spPr>
        <p:txBody>
          <a:bodyPr wrap="none" anchor="ct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sp>
        <p:nvSpPr>
          <p:cNvPr id="18445" name="Oval 13">
            <a:extLst>
              <a:ext uri="{FF2B5EF4-FFF2-40B4-BE49-F238E27FC236}">
                <a16:creationId xmlns:a16="http://schemas.microsoft.com/office/drawing/2014/main" id="{C4B540AB-EB19-44B7-9BE6-A039F509F65C}"/>
              </a:ext>
            </a:extLst>
          </p:cNvPr>
          <p:cNvSpPr>
            <a:spLocks noChangeArrowheads="1"/>
          </p:cNvSpPr>
          <p:nvPr/>
        </p:nvSpPr>
        <p:spPr bwMode="auto">
          <a:xfrm rot="6424044">
            <a:off x="827885" y="2601120"/>
            <a:ext cx="720725" cy="512762"/>
          </a:xfrm>
          <a:prstGeom prst="ellipse">
            <a:avLst/>
          </a:prstGeom>
          <a:solidFill>
            <a:schemeClr val="tx2">
              <a:alpha val="30196"/>
            </a:schemeClr>
          </a:solidFill>
          <a:ln w="9525">
            <a:solidFill>
              <a:schemeClr val="tx1"/>
            </a:solidFill>
            <a:round/>
            <a:headEnd/>
            <a:tailEnd/>
          </a:ln>
        </p:spPr>
        <p:txBody>
          <a:bodyPr wrap="none" anchor="ct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sp>
        <p:nvSpPr>
          <p:cNvPr id="18446" name="Oval 14">
            <a:extLst>
              <a:ext uri="{FF2B5EF4-FFF2-40B4-BE49-F238E27FC236}">
                <a16:creationId xmlns:a16="http://schemas.microsoft.com/office/drawing/2014/main" id="{2AF58A95-7394-4B6A-BADF-90B7AD1DEF13}"/>
              </a:ext>
            </a:extLst>
          </p:cNvPr>
          <p:cNvSpPr>
            <a:spLocks noChangeArrowheads="1"/>
          </p:cNvSpPr>
          <p:nvPr/>
        </p:nvSpPr>
        <p:spPr bwMode="auto">
          <a:xfrm>
            <a:off x="1066800" y="2209800"/>
            <a:ext cx="838200" cy="457200"/>
          </a:xfrm>
          <a:prstGeom prst="ellipse">
            <a:avLst/>
          </a:prstGeom>
          <a:solidFill>
            <a:schemeClr val="tx2">
              <a:alpha val="30196"/>
            </a:schemeClr>
          </a:solidFill>
          <a:ln w="9525">
            <a:solidFill>
              <a:schemeClr val="tx1"/>
            </a:solidFill>
            <a:round/>
            <a:headEnd/>
            <a:tailEnd/>
          </a:ln>
        </p:spPr>
        <p:txBody>
          <a:bodyPr wrap="none" anchor="ct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sp>
        <p:nvSpPr>
          <p:cNvPr id="35851" name="Line 15">
            <a:extLst>
              <a:ext uri="{FF2B5EF4-FFF2-40B4-BE49-F238E27FC236}">
                <a16:creationId xmlns:a16="http://schemas.microsoft.com/office/drawing/2014/main" id="{56F9662B-D091-4224-AA02-085AD3E253CB}"/>
              </a:ext>
            </a:extLst>
          </p:cNvPr>
          <p:cNvSpPr>
            <a:spLocks noChangeShapeType="1"/>
          </p:cNvSpPr>
          <p:nvPr/>
        </p:nvSpPr>
        <p:spPr bwMode="auto">
          <a:xfrm flipV="1">
            <a:off x="6553200" y="3657600"/>
            <a:ext cx="1981200" cy="3048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35852" name="Line 16">
            <a:extLst>
              <a:ext uri="{FF2B5EF4-FFF2-40B4-BE49-F238E27FC236}">
                <a16:creationId xmlns:a16="http://schemas.microsoft.com/office/drawing/2014/main" id="{18D86468-E9FF-4250-AF77-16E9174A8473}"/>
              </a:ext>
            </a:extLst>
          </p:cNvPr>
          <p:cNvSpPr>
            <a:spLocks noChangeShapeType="1"/>
          </p:cNvSpPr>
          <p:nvPr/>
        </p:nvSpPr>
        <p:spPr bwMode="auto">
          <a:xfrm flipH="1" flipV="1">
            <a:off x="3050381" y="4419603"/>
            <a:ext cx="131957" cy="761524"/>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35853" name="Oval 17">
            <a:extLst>
              <a:ext uri="{FF2B5EF4-FFF2-40B4-BE49-F238E27FC236}">
                <a16:creationId xmlns:a16="http://schemas.microsoft.com/office/drawing/2014/main" id="{8A8B2C52-533A-452C-B398-9B7B472084D7}"/>
              </a:ext>
            </a:extLst>
          </p:cNvPr>
          <p:cNvSpPr>
            <a:spLocks noChangeArrowheads="1"/>
          </p:cNvSpPr>
          <p:nvPr/>
        </p:nvSpPr>
        <p:spPr bwMode="auto">
          <a:xfrm>
            <a:off x="2972789" y="4117795"/>
            <a:ext cx="209550" cy="266700"/>
          </a:xfrm>
          <a:prstGeom prst="ellipse">
            <a:avLst/>
          </a:prstGeom>
          <a:noFill/>
          <a:ln w="381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sp>
        <p:nvSpPr>
          <p:cNvPr id="35854" name="Rectangle 2">
            <a:extLst>
              <a:ext uri="{FF2B5EF4-FFF2-40B4-BE49-F238E27FC236}">
                <a16:creationId xmlns:a16="http://schemas.microsoft.com/office/drawing/2014/main" id="{D3B64550-C5FD-4F82-B8F5-73F3FDC653CA}"/>
              </a:ext>
            </a:extLst>
          </p:cNvPr>
          <p:cNvSpPr>
            <a:spLocks noGrp="1" noChangeArrowheads="1"/>
          </p:cNvSpPr>
          <p:nvPr>
            <p:ph type="title"/>
          </p:nvPr>
        </p:nvSpPr>
        <p:spPr>
          <a:xfrm>
            <a:off x="304800" y="224135"/>
            <a:ext cx="8534400" cy="923330"/>
          </a:xfrm>
        </p:spPr>
        <p:txBody>
          <a:bodyPr>
            <a:spAutoFit/>
          </a:bodyPr>
          <a:lstStyle/>
          <a:p>
            <a:pPr algn="ctr" eaLnBrk="1" hangingPunct="1"/>
            <a:r>
              <a:rPr lang="en-US" altLang="en-US" sz="5400" b="1" dirty="0">
                <a:solidFill>
                  <a:schemeClr val="tx1"/>
                </a:solidFill>
                <a:latin typeface="Arial" panose="020B0604020202020204" pitchFamily="34" charset="0"/>
                <a:cs typeface="Arial" panose="020B0604020202020204" pitchFamily="34" charset="0"/>
              </a:rPr>
              <a:t>Return Number ONE</a:t>
            </a:r>
          </a:p>
        </p:txBody>
      </p:sp>
      <p:cxnSp>
        <p:nvCxnSpPr>
          <p:cNvPr id="35855" name="Straight Connector 17">
            <a:extLst>
              <a:ext uri="{FF2B5EF4-FFF2-40B4-BE49-F238E27FC236}">
                <a16:creationId xmlns:a16="http://schemas.microsoft.com/office/drawing/2014/main" id="{DD533D01-CA64-4A5B-A63D-74CA9D07299A}"/>
              </a:ext>
            </a:extLst>
          </p:cNvPr>
          <p:cNvCxnSpPr>
            <a:cxnSpLocks noChangeShapeType="1"/>
          </p:cNvCxnSpPr>
          <p:nvPr/>
        </p:nvCxnSpPr>
        <p:spPr bwMode="auto">
          <a:xfrm>
            <a:off x="457200" y="11430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17" name="TextBox 16">
            <a:extLst>
              <a:ext uri="{FF2B5EF4-FFF2-40B4-BE49-F238E27FC236}">
                <a16:creationId xmlns:a16="http://schemas.microsoft.com/office/drawing/2014/main" id="{93B6521B-81A0-486F-A65E-21DA4A7790E6}"/>
              </a:ext>
            </a:extLst>
          </p:cNvPr>
          <p:cNvSpPr txBox="1"/>
          <p:nvPr/>
        </p:nvSpPr>
        <p:spPr>
          <a:xfrm>
            <a:off x="3469076" y="1295404"/>
            <a:ext cx="5324475" cy="2400657"/>
          </a:xfrm>
          <a:prstGeom prst="rect">
            <a:avLst/>
          </a:prstGeom>
          <a:solidFill>
            <a:srgbClr val="0070C0">
              <a:alpha val="60000"/>
            </a:srgbClr>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Calisto MT" panose="02040603050505030304"/>
                <a:ea typeface="+mn-ea"/>
                <a:cs typeface="+mn-cs"/>
              </a:rPr>
              <a:t>Darius conquered new territories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effectLst/>
                <a:uLnTx/>
                <a:uFillTx/>
                <a:latin typeface="Calisto MT" panose="02040603050505030304"/>
                <a:ea typeface="+mn-ea"/>
                <a:cs typeface="+mn-cs"/>
              </a:rPr>
              <a:t>A wise administrator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effectLst/>
                <a:uLnTx/>
                <a:uFillTx/>
                <a:latin typeface="Calisto MT" panose="02040603050505030304"/>
                <a:ea typeface="+mn-ea"/>
                <a:cs typeface="+mn-cs"/>
              </a:rPr>
              <a:t>Initiated many legal and fiscal reforms in the land to promote commerce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effectLst/>
                <a:uLnTx/>
                <a:uFillTx/>
                <a:latin typeface="Calisto MT" panose="02040603050505030304"/>
                <a:ea typeface="+mn-ea"/>
                <a:cs typeface="+mn-cs"/>
              </a:rPr>
              <a:t>Built roads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effectLst/>
                <a:uLnTx/>
                <a:uFillTx/>
                <a:latin typeface="Calisto MT" panose="02040603050505030304"/>
                <a:ea typeface="+mn-ea"/>
                <a:cs typeface="+mn-cs"/>
              </a:rPr>
              <a:t>Established an efficient postal system</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effectLst/>
                <a:uLnTx/>
                <a:uFillTx/>
                <a:latin typeface="Calisto MT" panose="02040603050505030304"/>
                <a:ea typeface="+mn-ea"/>
                <a:cs typeface="+mn-cs"/>
              </a:rPr>
              <a:t>Built a canal connecting Gulf of Suez to the Mediterranean Sea</a:t>
            </a:r>
          </a:p>
        </p:txBody>
      </p:sp>
      <p:cxnSp>
        <p:nvCxnSpPr>
          <p:cNvPr id="4" name="Straight Arrow Connector 3">
            <a:extLst>
              <a:ext uri="{FF2B5EF4-FFF2-40B4-BE49-F238E27FC236}">
                <a16:creationId xmlns:a16="http://schemas.microsoft.com/office/drawing/2014/main" id="{6FF4BE84-59EA-4B25-B3F7-7DCE43CB7FF3}"/>
              </a:ext>
            </a:extLst>
          </p:cNvPr>
          <p:cNvCxnSpPr>
            <a:cxnSpLocks/>
          </p:cNvCxnSpPr>
          <p:nvPr/>
        </p:nvCxnSpPr>
        <p:spPr>
          <a:xfrm flipH="1">
            <a:off x="2590803" y="3277243"/>
            <a:ext cx="1183073" cy="1142359"/>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9262CC7-5675-4662-929B-3B9A56AAF5D3}"/>
              </a:ext>
            </a:extLst>
          </p:cNvPr>
          <p:cNvSpPr txBox="1"/>
          <p:nvPr/>
        </p:nvSpPr>
        <p:spPr>
          <a:xfrm>
            <a:off x="416438" y="5216235"/>
            <a:ext cx="3381375" cy="923330"/>
          </a:xfrm>
          <a:prstGeom prst="rect">
            <a:avLst/>
          </a:prstGeom>
          <a:solidFill>
            <a:srgbClr val="0070C0">
              <a:alpha val="60000"/>
            </a:srgbClr>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Judah was a tiny dependency in an empire of 2,000,000 square miles</a:t>
            </a: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608</TotalTime>
  <Words>1692</Words>
  <Application>Microsoft Office PowerPoint</Application>
  <PresentationFormat>On-screen Show (4:3)</PresentationFormat>
  <Paragraphs>165</Paragraphs>
  <Slides>29</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Arial</vt:lpstr>
      <vt:lpstr>Arial Black</vt:lpstr>
      <vt:lpstr>Calisto MT</vt:lpstr>
      <vt:lpstr>LongIsland</vt:lpstr>
      <vt:lpstr>OldCentury</vt:lpstr>
      <vt:lpstr>Wingdings 2</vt:lpstr>
      <vt:lpstr>Default Design</vt:lpstr>
      <vt:lpstr>Slate</vt:lpstr>
      <vt:lpstr>Welcome Back – Part 3 Jerusalem Is Rebuilt</vt:lpstr>
      <vt:lpstr>Jerusalem Is Rebuilt</vt:lpstr>
      <vt:lpstr>Jerusalem Is Rebuilt</vt:lpstr>
      <vt:lpstr>Captives Free to Return</vt:lpstr>
      <vt:lpstr>Captives Free to Return</vt:lpstr>
      <vt:lpstr>The People of Palestine</vt:lpstr>
      <vt:lpstr>The “three returns” in Ezra and Nehemiah:</vt:lpstr>
      <vt:lpstr>Return Number ONE</vt:lpstr>
      <vt:lpstr>Return Number ONE</vt:lpstr>
      <vt:lpstr>Return Number ONE</vt:lpstr>
      <vt:lpstr>Return Number ONE</vt:lpstr>
      <vt:lpstr>Esther</vt:lpstr>
      <vt:lpstr>God’s Providence: The Story of Esther</vt:lpstr>
      <vt:lpstr>Reminder</vt:lpstr>
      <vt:lpstr>Reminder</vt:lpstr>
      <vt:lpstr>King Xerxes “Ahasuerus”</vt:lpstr>
      <vt:lpstr>Background</vt:lpstr>
      <vt:lpstr>New Queen</vt:lpstr>
      <vt:lpstr>Mordecai</vt:lpstr>
      <vt:lpstr>Haman</vt:lpstr>
      <vt:lpstr>God’s Providence: The Story of Esther</vt:lpstr>
      <vt:lpstr>Step #1</vt:lpstr>
      <vt:lpstr>Step #2</vt:lpstr>
      <vt:lpstr>Step #3</vt:lpstr>
      <vt:lpstr>Step #4</vt:lpstr>
      <vt:lpstr>Can We See God in All of This?</vt:lpstr>
      <vt:lpstr>Can We See God in All of This?</vt:lpstr>
      <vt:lpstr>Can We See God in All of This?</vt:lpstr>
      <vt:lpstr>Reminder</vt:lpstr>
    </vt:vector>
  </TitlesOfParts>
  <Company>Fifth Street East Church of Christ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Back (Part 3)</dc:title>
  <dc:creator>Micky Galloway</dc:creator>
  <cp:lastModifiedBy>Richard Lidh</cp:lastModifiedBy>
  <cp:revision>41</cp:revision>
  <cp:lastPrinted>2021-06-28T03:13:45Z</cp:lastPrinted>
  <dcterms:created xsi:type="dcterms:W3CDTF">2006-03-22T14:55:27Z</dcterms:created>
  <dcterms:modified xsi:type="dcterms:W3CDTF">2021-06-28T03:13:48Z</dcterms:modified>
</cp:coreProperties>
</file>